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80" r:id="rId5"/>
    <p:sldId id="258" r:id="rId6"/>
    <p:sldId id="259" r:id="rId7"/>
    <p:sldId id="278" r:id="rId8"/>
    <p:sldId id="279" r:id="rId9"/>
    <p:sldId id="260" r:id="rId10"/>
    <p:sldId id="262" r:id="rId11"/>
    <p:sldId id="263" r:id="rId12"/>
    <p:sldId id="264" r:id="rId13"/>
    <p:sldId id="282" r:id="rId14"/>
    <p:sldId id="268" r:id="rId15"/>
    <p:sldId id="281" r:id="rId16"/>
    <p:sldId id="277" r:id="rId17"/>
    <p:sldId id="265" r:id="rId18"/>
    <p:sldId id="266" r:id="rId19"/>
    <p:sldId id="267" r:id="rId20"/>
    <p:sldId id="270" r:id="rId21"/>
    <p:sldId id="283" r:id="rId22"/>
    <p:sldId id="271" r:id="rId23"/>
    <p:sldId id="273" r:id="rId24"/>
    <p:sldId id="272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E6C901-0E2A-46BD-960A-02A26C9178EA}" type="doc">
      <dgm:prSet loTypeId="urn:microsoft.com/office/officeart/2005/8/layout/vProcess5" loCatId="process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95E825-0342-4B40-B47B-997ED9ACDA46}">
      <dgm:prSet/>
      <dgm:spPr/>
      <dgm:t>
        <a:bodyPr/>
        <a:lstStyle/>
        <a:p>
          <a:r>
            <a:rPr lang="en-US" baseline="0" dirty="0"/>
            <a:t>R Shiny Tips and Tricks:</a:t>
          </a:r>
          <a:br>
            <a:rPr lang="en-US" baseline="0" dirty="0"/>
          </a:br>
          <a:r>
            <a:rPr lang="en-US" baseline="0" dirty="0"/>
            <a:t>An App Store Project Demo</a:t>
          </a:r>
          <a:endParaRPr lang="en-US" dirty="0"/>
        </a:p>
      </dgm:t>
    </dgm:pt>
    <dgm:pt modelId="{02A58F18-F780-4AE6-84E5-018081EE8A21}" type="parTrans" cxnId="{4A2AD18A-05FF-45DF-A5A3-B5B6DA57A10A}">
      <dgm:prSet/>
      <dgm:spPr/>
      <dgm:t>
        <a:bodyPr/>
        <a:lstStyle/>
        <a:p>
          <a:endParaRPr lang="en-US"/>
        </a:p>
      </dgm:t>
    </dgm:pt>
    <dgm:pt modelId="{5A578C98-7B14-4C6A-BFFB-0AEDDC9050A4}" type="sibTrans" cxnId="{4A2AD18A-05FF-45DF-A5A3-B5B6DA57A10A}">
      <dgm:prSet/>
      <dgm:spPr/>
      <dgm:t>
        <a:bodyPr/>
        <a:lstStyle/>
        <a:p>
          <a:endParaRPr lang="en-US"/>
        </a:p>
      </dgm:t>
    </dgm:pt>
    <dgm:pt modelId="{DA276EE9-6BE8-42A2-A440-06F351EB140C}" type="pres">
      <dgm:prSet presAssocID="{8EE6C901-0E2A-46BD-960A-02A26C9178EA}" presName="outerComposite" presStyleCnt="0">
        <dgm:presLayoutVars>
          <dgm:chMax val="5"/>
          <dgm:dir/>
          <dgm:resizeHandles val="exact"/>
        </dgm:presLayoutVars>
      </dgm:prSet>
      <dgm:spPr/>
    </dgm:pt>
    <dgm:pt modelId="{AE410F34-20E7-4A75-B3C0-680C680DC6C1}" type="pres">
      <dgm:prSet presAssocID="{8EE6C901-0E2A-46BD-960A-02A26C9178EA}" presName="dummyMaxCanvas" presStyleCnt="0">
        <dgm:presLayoutVars/>
      </dgm:prSet>
      <dgm:spPr/>
    </dgm:pt>
    <dgm:pt modelId="{65130000-7F3F-4535-8B6B-DD446FC1E8EE}" type="pres">
      <dgm:prSet presAssocID="{8EE6C901-0E2A-46BD-960A-02A26C9178EA}" presName="OneNode_1" presStyleLbl="node1" presStyleIdx="0" presStyleCnt="1">
        <dgm:presLayoutVars>
          <dgm:bulletEnabled val="1"/>
        </dgm:presLayoutVars>
      </dgm:prSet>
      <dgm:spPr/>
    </dgm:pt>
  </dgm:ptLst>
  <dgm:cxnLst>
    <dgm:cxn modelId="{992AC413-1D5D-49BB-AE6B-22B5CA7E4C03}" type="presOf" srcId="{2795E825-0342-4B40-B47B-997ED9ACDA46}" destId="{65130000-7F3F-4535-8B6B-DD446FC1E8EE}" srcOrd="0" destOrd="0" presId="urn:microsoft.com/office/officeart/2005/8/layout/vProcess5"/>
    <dgm:cxn modelId="{50B83719-A5D1-420F-8DCF-60A53A5279CE}" type="presOf" srcId="{8EE6C901-0E2A-46BD-960A-02A26C9178EA}" destId="{DA276EE9-6BE8-42A2-A440-06F351EB140C}" srcOrd="0" destOrd="0" presId="urn:microsoft.com/office/officeart/2005/8/layout/vProcess5"/>
    <dgm:cxn modelId="{4A2AD18A-05FF-45DF-A5A3-B5B6DA57A10A}" srcId="{8EE6C901-0E2A-46BD-960A-02A26C9178EA}" destId="{2795E825-0342-4B40-B47B-997ED9ACDA46}" srcOrd="0" destOrd="0" parTransId="{02A58F18-F780-4AE6-84E5-018081EE8A21}" sibTransId="{5A578C98-7B14-4C6A-BFFB-0AEDDC9050A4}"/>
    <dgm:cxn modelId="{F02509A9-528B-4C8E-910E-9B0E1CCBC316}" type="presParOf" srcId="{DA276EE9-6BE8-42A2-A440-06F351EB140C}" destId="{AE410F34-20E7-4A75-B3C0-680C680DC6C1}" srcOrd="0" destOrd="0" presId="urn:microsoft.com/office/officeart/2005/8/layout/vProcess5"/>
    <dgm:cxn modelId="{7FCE68CA-7BF9-4889-90F1-3730F5DDE35E}" type="presParOf" srcId="{DA276EE9-6BE8-42A2-A440-06F351EB140C}" destId="{65130000-7F3F-4535-8B6B-DD446FC1E8EE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/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 the header element of your main app body.</a:t>
          </a:r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separate stylesheet and reference.</a:t>
          </a:r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1" presId="urn:microsoft.com/office/officeart/2005/8/layout/vList2"/>
    <dgm:cxn modelId="{C2C4F43E-CA44-46C3-BB37-91A6354259AA}" type="presOf" srcId="{56AD17EC-1F21-480E-B484-F4D85417AC21}" destId="{7044463D-FE9A-4424-AE7A-52E7EE93EA5E}" srcOrd="0" destOrd="6" presId="urn:microsoft.com/office/officeart/2005/8/layout/vList2"/>
    <dgm:cxn modelId="{04D2FB5F-3308-43CA-826C-6527949B7CA1}" type="presOf" srcId="{6CA9526A-A11E-4AC3-91C0-BE128908155D}" destId="{7044463D-FE9A-4424-AE7A-52E7EE93EA5E}" srcOrd="0" destOrd="3" presId="urn:microsoft.com/office/officeart/2005/8/layout/vList2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3" destOrd="0" parTransId="{71E5703F-D59F-472B-8F56-CC4643CF625E}" sibTransId="{E2ED9D28-11DD-485F-85D0-933487213961}"/>
    <dgm:cxn modelId="{0E24946E-AAE6-4B1E-BEFA-1BE9ED40C801}" srcId="{0BAA1211-DEBC-4AB6-9CFD-AF5D16FC59D0}" destId="{752022E6-83A0-49B1-9B2C-E200F83B401D}" srcOrd="1" destOrd="0" parTransId="{F3225AA5-B550-42A4-BDF6-C7109D7F2E1E}" sibTransId="{BE3005E1-AEE5-4A7C-93D3-B3EC08874D29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C26DAB72-99E0-46AE-817C-BA8E5F8B62CF}" type="presOf" srcId="{BDAC44D4-06A6-40C3-AFCC-D8C298F0F60D}" destId="{7044463D-FE9A-4424-AE7A-52E7EE93EA5E}" srcOrd="0" destOrd="5" presId="urn:microsoft.com/office/officeart/2005/8/layout/vList2"/>
    <dgm:cxn modelId="{57F14F7C-5286-4761-939A-E92B5AA84872}" srcId="{0BAA1211-DEBC-4AB6-9CFD-AF5D16FC59D0}" destId="{0468F208-CF00-4CC2-B975-DCB1A2997BE8}" srcOrd="2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4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5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2" presId="urn:microsoft.com/office/officeart/2005/8/layout/vList2"/>
    <dgm:cxn modelId="{094D98E6-9BDD-410F-8F1E-CCD6857581DA}" srcId="{0BAA1211-DEBC-4AB6-9CFD-AF5D16FC59D0}" destId="{56AD17EC-1F21-480E-B484-F4D85417AC21}" srcOrd="6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4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/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</a:t>
          </a:r>
          <a:r>
            <a:rPr lang="en-US" dirty="0" err="1">
              <a:solidFill>
                <a:schemeClr val="bg1"/>
              </a:solidFill>
            </a:rPr>
            <a:t>seperate</a:t>
          </a:r>
          <a:r>
            <a:rPr lang="en-US" dirty="0">
              <a:solidFill>
                <a:schemeClr val="bg1"/>
              </a:solidFill>
            </a:rPr>
            <a:t> stylesheet and reference.</a:t>
          </a:r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2" presId="urn:microsoft.com/office/officeart/2005/8/layout/vList2"/>
    <dgm:cxn modelId="{C2C4F43E-CA44-46C3-BB37-91A6354259AA}" type="presOf" srcId="{56AD17EC-1F21-480E-B484-F4D85417AC21}" destId="{7044463D-FE9A-4424-AE7A-52E7EE93EA5E}" srcOrd="0" destOrd="7" presId="urn:microsoft.com/office/officeart/2005/8/layout/vList2"/>
    <dgm:cxn modelId="{04D2FB5F-3308-43CA-826C-6527949B7CA1}" type="presOf" srcId="{6CA9526A-A11E-4AC3-91C0-BE128908155D}" destId="{7044463D-FE9A-4424-AE7A-52E7EE93EA5E}" srcOrd="0" destOrd="4" presId="urn:microsoft.com/office/officeart/2005/8/layout/vList2"/>
    <dgm:cxn modelId="{5C5FEF41-2811-42B3-ABAF-D7ED4B425917}" srcId="{0BAA1211-DEBC-4AB6-9CFD-AF5D16FC59D0}" destId="{7AAA4735-3EA7-45FA-891D-B55C6194075A}" srcOrd="1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4" destOrd="0" parTransId="{71E5703F-D59F-472B-8F56-CC4643CF625E}" sibTransId="{E2ED9D28-11DD-485F-85D0-933487213961}"/>
    <dgm:cxn modelId="{0E24946E-AAE6-4B1E-BEFA-1BE9ED40C801}" srcId="{0BAA1211-DEBC-4AB6-9CFD-AF5D16FC59D0}" destId="{752022E6-83A0-49B1-9B2C-E200F83B401D}" srcOrd="2" destOrd="0" parTransId="{F3225AA5-B550-42A4-BDF6-C7109D7F2E1E}" sibTransId="{BE3005E1-AEE5-4A7C-93D3-B3EC08874D29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C26DAB72-99E0-46AE-817C-BA8E5F8B62CF}" type="presOf" srcId="{BDAC44D4-06A6-40C3-AFCC-D8C298F0F60D}" destId="{7044463D-FE9A-4424-AE7A-52E7EE93EA5E}" srcOrd="0" destOrd="6" presId="urn:microsoft.com/office/officeart/2005/8/layout/vList2"/>
    <dgm:cxn modelId="{2AB5F97A-A10D-4F87-B3E6-60DD2C001F7F}" type="presOf" srcId="{7AAA4735-3EA7-45FA-891D-B55C6194075A}" destId="{7044463D-FE9A-4424-AE7A-52E7EE93EA5E}" srcOrd="0" destOrd="1" presId="urn:microsoft.com/office/officeart/2005/8/layout/vList2"/>
    <dgm:cxn modelId="{57F14F7C-5286-4761-939A-E92B5AA84872}" srcId="{0BAA1211-DEBC-4AB6-9CFD-AF5D16FC59D0}" destId="{0468F208-CF00-4CC2-B975-DCB1A2997BE8}" srcOrd="3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5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6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3" presId="urn:microsoft.com/office/officeart/2005/8/layout/vList2"/>
    <dgm:cxn modelId="{094D98E6-9BDD-410F-8F1E-CCD6857581DA}" srcId="{0BAA1211-DEBC-4AB6-9CFD-AF5D16FC59D0}" destId="{56AD17EC-1F21-480E-B484-F4D85417AC21}" srcOrd="7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5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/>
            <a:t>Personal and separate stylesheet and reference. [www/main.css]</a:t>
          </a:r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BDAC44D4-06A6-40C3-AFCC-D8C298F0F60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External Specialized Stylesheet</a:t>
          </a:r>
        </a:p>
      </dgm:t>
    </dgm:pt>
    <dgm:pt modelId="{FF2C72D1-5839-434E-92AE-E353436D2B4E}" type="parTrans" cxnId="{F8FB6493-3328-496E-BD46-2900F9327BDD}">
      <dgm:prSet/>
      <dgm:spPr/>
      <dgm:t>
        <a:bodyPr/>
        <a:lstStyle/>
        <a:p>
          <a:endParaRPr lang="en-US"/>
        </a:p>
      </dgm:t>
    </dgm:pt>
    <dgm:pt modelId="{96D43DC8-A356-4ADE-B41C-EA5166D3AD63}" type="sibTrans" cxnId="{F8FB6493-3328-496E-BD46-2900F9327BDD}">
      <dgm:prSet/>
      <dgm:spPr/>
      <dgm:t>
        <a:bodyPr/>
        <a:lstStyle/>
        <a:p>
          <a:endParaRPr lang="en-US"/>
        </a:p>
      </dgm:t>
    </dgm:pt>
    <dgm:pt modelId="{56AD17EC-1F21-480E-B484-F4D85417AC2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 – Tailwind CSS</a:t>
          </a:r>
        </a:p>
      </dgm:t>
    </dgm:pt>
    <dgm:pt modelId="{94A612FB-99B8-47B3-A603-A086FAA78510}" type="parTrans" cxnId="{094D98E6-9BDD-410F-8F1E-CCD6857581DA}">
      <dgm:prSet/>
      <dgm:spPr/>
      <dgm:t>
        <a:bodyPr/>
        <a:lstStyle/>
        <a:p>
          <a:endParaRPr lang="en-US"/>
        </a:p>
      </dgm:t>
    </dgm:pt>
    <dgm:pt modelId="{D7B00741-62B3-4B18-870F-36EE37689D5B}" type="sibTrans" cxnId="{094D98E6-9BDD-410F-8F1E-CCD6857581DA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2" presId="urn:microsoft.com/office/officeart/2005/8/layout/vList2"/>
    <dgm:cxn modelId="{C2C4F43E-CA44-46C3-BB37-91A6354259AA}" type="presOf" srcId="{56AD17EC-1F21-480E-B484-F4D85417AC21}" destId="{7044463D-FE9A-4424-AE7A-52E7EE93EA5E}" srcOrd="0" destOrd="7" presId="urn:microsoft.com/office/officeart/2005/8/layout/vList2"/>
    <dgm:cxn modelId="{04D2FB5F-3308-43CA-826C-6527949B7CA1}" type="presOf" srcId="{6CA9526A-A11E-4AC3-91C0-BE128908155D}" destId="{7044463D-FE9A-4424-AE7A-52E7EE93EA5E}" srcOrd="0" destOrd="4" presId="urn:microsoft.com/office/officeart/2005/8/layout/vList2"/>
    <dgm:cxn modelId="{5C5FEF41-2811-42B3-ABAF-D7ED4B425917}" srcId="{0BAA1211-DEBC-4AB6-9CFD-AF5D16FC59D0}" destId="{7AAA4735-3EA7-45FA-891D-B55C6194075A}" srcOrd="1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4" destOrd="0" parTransId="{71E5703F-D59F-472B-8F56-CC4643CF625E}" sibTransId="{E2ED9D28-11DD-485F-85D0-933487213961}"/>
    <dgm:cxn modelId="{0E24946E-AAE6-4B1E-BEFA-1BE9ED40C801}" srcId="{0BAA1211-DEBC-4AB6-9CFD-AF5D16FC59D0}" destId="{752022E6-83A0-49B1-9B2C-E200F83B401D}" srcOrd="2" destOrd="0" parTransId="{F3225AA5-B550-42A4-BDF6-C7109D7F2E1E}" sibTransId="{BE3005E1-AEE5-4A7C-93D3-B3EC08874D29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C26DAB72-99E0-46AE-817C-BA8E5F8B62CF}" type="presOf" srcId="{BDAC44D4-06A6-40C3-AFCC-D8C298F0F60D}" destId="{7044463D-FE9A-4424-AE7A-52E7EE93EA5E}" srcOrd="0" destOrd="6" presId="urn:microsoft.com/office/officeart/2005/8/layout/vList2"/>
    <dgm:cxn modelId="{2AB5F97A-A10D-4F87-B3E6-60DD2C001F7F}" type="presOf" srcId="{7AAA4735-3EA7-45FA-891D-B55C6194075A}" destId="{7044463D-FE9A-4424-AE7A-52E7EE93EA5E}" srcOrd="0" destOrd="1" presId="urn:microsoft.com/office/officeart/2005/8/layout/vList2"/>
    <dgm:cxn modelId="{57F14F7C-5286-4761-939A-E92B5AA84872}" srcId="{0BAA1211-DEBC-4AB6-9CFD-AF5D16FC59D0}" destId="{0468F208-CF00-4CC2-B975-DCB1A2997BE8}" srcOrd="3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5" destOrd="0" parTransId="{8DE0286F-9E7D-4F97-ACF8-80467948EBF3}" sibTransId="{F9845939-0F07-4F56-856D-0D9E75A64C82}"/>
    <dgm:cxn modelId="{F8FB6493-3328-496E-BD46-2900F9327BDD}" srcId="{0BAA1211-DEBC-4AB6-9CFD-AF5D16FC59D0}" destId="{BDAC44D4-06A6-40C3-AFCC-D8C298F0F60D}" srcOrd="6" destOrd="0" parTransId="{FF2C72D1-5839-434E-92AE-E353436D2B4E}" sibTransId="{96D43DC8-A356-4ADE-B41C-EA5166D3AD63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3" presId="urn:microsoft.com/office/officeart/2005/8/layout/vList2"/>
    <dgm:cxn modelId="{094D98E6-9BDD-410F-8F1E-CCD6857581DA}" srcId="{0BAA1211-DEBC-4AB6-9CFD-AF5D16FC59D0}" destId="{56AD17EC-1F21-480E-B484-F4D85417AC21}" srcOrd="7" destOrd="0" parTransId="{94A612FB-99B8-47B3-A603-A086FAA78510}" sibTransId="{D7B00741-62B3-4B18-870F-36EE37689D5B}"/>
    <dgm:cxn modelId="{EE05E0EA-A93E-46C6-BD90-5D9E4530F071}" type="presOf" srcId="{30185AF4-EF30-4C9B-8AC7-006EB5EC6A00}" destId="{7044463D-FE9A-4424-AE7A-52E7EE93EA5E}" srcOrd="0" destOrd="5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72D5F9-8BD2-48DC-AFEA-D32822610AC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43DD2C-DDD4-40C7-9DA2-5243DE141872}">
      <dgm:prSet/>
      <dgm:spPr>
        <a:solidFill>
          <a:srgbClr val="0070C0"/>
        </a:solidFill>
      </dgm:spPr>
      <dgm:t>
        <a:bodyPr/>
        <a:lstStyle/>
        <a:p>
          <a:r>
            <a:rPr lang="en-US" baseline="0" dirty="0"/>
            <a:t>In Practice:</a:t>
          </a:r>
          <a:endParaRPr lang="en-US" dirty="0"/>
        </a:p>
      </dgm:t>
    </dgm:pt>
    <dgm:pt modelId="{BFC43A24-0BC0-453A-96A2-3E4A48868386}" type="parTrans" cxnId="{0CD1F99E-55ED-43FC-A2B3-A8D99260B744}">
      <dgm:prSet/>
      <dgm:spPr/>
      <dgm:t>
        <a:bodyPr/>
        <a:lstStyle/>
        <a:p>
          <a:endParaRPr lang="en-US"/>
        </a:p>
      </dgm:t>
    </dgm:pt>
    <dgm:pt modelId="{8CAC5F04-5F4A-40A4-8B22-D8596B61C4B3}" type="sibTrans" cxnId="{0CD1F99E-55ED-43FC-A2B3-A8D99260B744}">
      <dgm:prSet/>
      <dgm:spPr/>
      <dgm:t>
        <a:bodyPr/>
        <a:lstStyle/>
        <a:p>
          <a:endParaRPr lang="en-US"/>
        </a:p>
      </dgm:t>
    </dgm:pt>
    <dgm:pt modelId="{0BAA1211-DEBC-4AB6-9CFD-AF5D16FC59D0}">
      <dgm:prSet/>
      <dgm:spPr>
        <a:solidFill>
          <a:srgbClr val="00B0F0"/>
        </a:solidFill>
      </dgm:spPr>
      <dgm:t>
        <a:bodyPr/>
        <a:lstStyle/>
        <a:p>
          <a:r>
            <a:rPr lang="en-US" baseline="0" dirty="0"/>
            <a:t>Multiple choices for CSS:</a:t>
          </a:r>
          <a:endParaRPr lang="en-US" dirty="0"/>
        </a:p>
      </dgm:t>
    </dgm:pt>
    <dgm:pt modelId="{156C1913-15FF-4124-BB51-E1032EE2C716}" type="parTrans" cxnId="{D39ADE50-920D-4215-895D-7A8A8BDFD3D9}">
      <dgm:prSet/>
      <dgm:spPr/>
      <dgm:t>
        <a:bodyPr/>
        <a:lstStyle/>
        <a:p>
          <a:endParaRPr lang="en-US"/>
        </a:p>
      </dgm:t>
    </dgm:pt>
    <dgm:pt modelId="{8EC554C1-AF74-43B5-9E95-183A46D99379}" type="sibTrans" cxnId="{D39ADE50-920D-4215-895D-7A8A8BDFD3D9}">
      <dgm:prSet/>
      <dgm:spPr/>
      <dgm:t>
        <a:bodyPr/>
        <a:lstStyle/>
        <a:p>
          <a:endParaRPr lang="en-US"/>
        </a:p>
      </dgm:t>
    </dgm:pt>
    <dgm:pt modelId="{47031D47-36B5-4A49-B164-5C2BECBA40A8}">
      <dgm:prSet/>
      <dgm:spPr/>
      <dgm:t>
        <a:bodyPr/>
        <a:lstStyle/>
        <a:p>
          <a:r>
            <a:rPr lang="en-US" dirty="0"/>
            <a:t>External Specialized/Simplified Stylesheet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616E832-3044-43BD-AACA-76FEA392709A}" type="parTrans" cxnId="{1C4E24B0-9958-47A2-B48C-14C86502C36C}">
      <dgm:prSet/>
      <dgm:spPr/>
      <dgm:t>
        <a:bodyPr/>
        <a:lstStyle/>
        <a:p>
          <a:endParaRPr lang="en-US"/>
        </a:p>
      </dgm:t>
    </dgm:pt>
    <dgm:pt modelId="{3A1B60E9-1E2B-4EF9-807A-D3250DA93D6F}" type="sibTrans" cxnId="{1C4E24B0-9958-47A2-B48C-14C86502C36C}">
      <dgm:prSet/>
      <dgm:spPr/>
      <dgm:t>
        <a:bodyPr/>
        <a:lstStyle/>
        <a:p>
          <a:endParaRPr lang="en-US"/>
        </a:p>
      </dgm:t>
    </dgm:pt>
    <dgm:pt modelId="{7AAA4735-3EA7-45FA-891D-B55C6194075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Example picture of code. (EPOC)</a:t>
          </a:r>
        </a:p>
      </dgm:t>
    </dgm:pt>
    <dgm:pt modelId="{56A58701-EFF4-4B4C-8EB7-CAC94B876C37}" type="parTrans" cxnId="{5C5FEF41-2811-42B3-ABAF-D7ED4B425917}">
      <dgm:prSet/>
      <dgm:spPr/>
      <dgm:t>
        <a:bodyPr/>
        <a:lstStyle/>
        <a:p>
          <a:endParaRPr lang="en-US"/>
        </a:p>
      </dgm:t>
    </dgm:pt>
    <dgm:pt modelId="{3B2D2773-1122-41C3-B451-138CA84F3490}" type="sibTrans" cxnId="{5C5FEF41-2811-42B3-ABAF-D7ED4B425917}">
      <dgm:prSet/>
      <dgm:spPr/>
      <dgm:t>
        <a:bodyPr/>
        <a:lstStyle/>
        <a:p>
          <a:endParaRPr lang="en-US"/>
        </a:p>
      </dgm:t>
    </dgm:pt>
    <dgm:pt modelId="{752022E6-83A0-49B1-9B2C-E200F83B401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 the header element of your main app body.</a:t>
          </a:r>
        </a:p>
      </dgm:t>
    </dgm:pt>
    <dgm:pt modelId="{F3225AA5-B550-42A4-BDF6-C7109D7F2E1E}" type="parTrans" cxnId="{0E24946E-AAE6-4B1E-BEFA-1BE9ED40C801}">
      <dgm:prSet/>
      <dgm:spPr/>
      <dgm:t>
        <a:bodyPr/>
        <a:lstStyle/>
        <a:p>
          <a:endParaRPr lang="en-US"/>
        </a:p>
      </dgm:t>
    </dgm:pt>
    <dgm:pt modelId="{BE3005E1-AEE5-4A7C-93D3-B3EC08874D29}" type="sibTrans" cxnId="{0E24946E-AAE6-4B1E-BEFA-1BE9ED40C801}">
      <dgm:prSet/>
      <dgm:spPr/>
      <dgm:t>
        <a:bodyPr/>
        <a:lstStyle/>
        <a:p>
          <a:endParaRPr lang="en-US"/>
        </a:p>
      </dgm:t>
    </dgm:pt>
    <dgm:pt modelId="{0468F208-CF00-4CC2-B975-DCB1A2997BE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557E631B-7D37-4614-884E-D4DBE228C1CF}" type="parTrans" cxnId="{57F14F7C-5286-4761-939A-E92B5AA84872}">
      <dgm:prSet/>
      <dgm:spPr/>
      <dgm:t>
        <a:bodyPr/>
        <a:lstStyle/>
        <a:p>
          <a:endParaRPr lang="en-US"/>
        </a:p>
      </dgm:t>
    </dgm:pt>
    <dgm:pt modelId="{761E0E75-4080-4189-B0B7-D71C95CA9F86}" type="sibTrans" cxnId="{57F14F7C-5286-4761-939A-E92B5AA84872}">
      <dgm:prSet/>
      <dgm:spPr/>
      <dgm:t>
        <a:bodyPr/>
        <a:lstStyle/>
        <a:p>
          <a:endParaRPr lang="en-US"/>
        </a:p>
      </dgm:t>
    </dgm:pt>
    <dgm:pt modelId="{6CA9526A-A11E-4AC3-91C0-BE128908155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Personal and separate stylesheet and reference.</a:t>
          </a:r>
        </a:p>
      </dgm:t>
    </dgm:pt>
    <dgm:pt modelId="{71E5703F-D59F-472B-8F56-CC4643CF625E}" type="parTrans" cxnId="{E2455645-4817-4180-8332-E316A014A8EF}">
      <dgm:prSet/>
      <dgm:spPr/>
      <dgm:t>
        <a:bodyPr/>
        <a:lstStyle/>
        <a:p>
          <a:endParaRPr lang="en-US"/>
        </a:p>
      </dgm:t>
    </dgm:pt>
    <dgm:pt modelId="{E2ED9D28-11DD-485F-85D0-933487213961}" type="sibTrans" cxnId="{E2455645-4817-4180-8332-E316A014A8EF}">
      <dgm:prSet/>
      <dgm:spPr/>
      <dgm:t>
        <a:bodyPr/>
        <a:lstStyle/>
        <a:p>
          <a:endParaRPr lang="en-US"/>
        </a:p>
      </dgm:t>
    </dgm:pt>
    <dgm:pt modelId="{30185AF4-EF30-4C9B-8AC7-006EB5EC6A00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EPOC</a:t>
          </a:r>
        </a:p>
      </dgm:t>
    </dgm:pt>
    <dgm:pt modelId="{8DE0286F-9E7D-4F97-ACF8-80467948EBF3}" type="parTrans" cxnId="{2EDB2489-EA84-42C5-8068-AA201E3CB323}">
      <dgm:prSet/>
      <dgm:spPr/>
      <dgm:t>
        <a:bodyPr/>
        <a:lstStyle/>
        <a:p>
          <a:endParaRPr lang="en-US"/>
        </a:p>
      </dgm:t>
    </dgm:pt>
    <dgm:pt modelId="{F9845939-0F07-4F56-856D-0D9E75A64C82}" type="sibTrans" cxnId="{2EDB2489-EA84-42C5-8068-AA201E3CB323}">
      <dgm:prSet/>
      <dgm:spPr/>
      <dgm:t>
        <a:bodyPr/>
        <a:lstStyle/>
        <a:p>
          <a:endParaRPr lang="en-US"/>
        </a:p>
      </dgm:t>
    </dgm:pt>
    <dgm:pt modelId="{7D56E58B-6606-4ADE-A493-CC98FC8F42CF}">
      <dgm:prSet/>
      <dgm:spPr/>
      <dgm:t>
        <a:bodyPr/>
        <a:lstStyle/>
        <a:p>
          <a:r>
            <a:rPr lang="en-US" dirty="0"/>
            <a:t>Tailwind CSS using class assignment</a:t>
          </a:r>
        </a:p>
      </dgm:t>
    </dgm:pt>
    <dgm:pt modelId="{704AF3FC-E832-4D76-9BB5-8DC468C957FC}" type="parTrans" cxnId="{D863E750-3465-4A37-9934-388AFB3DDC4C}">
      <dgm:prSet/>
      <dgm:spPr/>
      <dgm:t>
        <a:bodyPr/>
        <a:lstStyle/>
        <a:p>
          <a:endParaRPr lang="en-US"/>
        </a:p>
      </dgm:t>
    </dgm:pt>
    <dgm:pt modelId="{83FCDB8B-63DC-43F9-AA62-0DAB938671EE}" type="sibTrans" cxnId="{D863E750-3465-4A37-9934-388AFB3DDC4C}">
      <dgm:prSet/>
      <dgm:spPr/>
      <dgm:t>
        <a:bodyPr/>
        <a:lstStyle/>
        <a:p>
          <a:endParaRPr lang="en-US"/>
        </a:p>
      </dgm:t>
    </dgm:pt>
    <dgm:pt modelId="{5DBFEE1A-C3D2-4630-828E-2DC295A19B4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Inside specific elements of the app</a:t>
          </a:r>
        </a:p>
      </dgm:t>
    </dgm:pt>
    <dgm:pt modelId="{8FFB440A-861C-4AF2-853F-27AA4C33C77A}" type="parTrans" cxnId="{D68DCBCD-0F4A-4D60-A53E-4701F7D8C6EF}">
      <dgm:prSet/>
      <dgm:spPr/>
      <dgm:t>
        <a:bodyPr/>
        <a:lstStyle/>
        <a:p>
          <a:endParaRPr lang="en-US"/>
        </a:p>
      </dgm:t>
    </dgm:pt>
    <dgm:pt modelId="{BF39F21E-99FB-4EC1-811D-0FECE1B93850}" type="sibTrans" cxnId="{D68DCBCD-0F4A-4D60-A53E-4701F7D8C6EF}">
      <dgm:prSet/>
      <dgm:spPr/>
      <dgm:t>
        <a:bodyPr/>
        <a:lstStyle/>
        <a:p>
          <a:endParaRPr lang="en-US"/>
        </a:p>
      </dgm:t>
    </dgm:pt>
    <dgm:pt modelId="{764C1619-0431-48BD-BB7A-EEFB4B2E24B8}" type="pres">
      <dgm:prSet presAssocID="{0672D5F9-8BD2-48DC-AFEA-D32822610ACD}" presName="linear" presStyleCnt="0">
        <dgm:presLayoutVars>
          <dgm:animLvl val="lvl"/>
          <dgm:resizeHandles val="exact"/>
        </dgm:presLayoutVars>
      </dgm:prSet>
      <dgm:spPr/>
    </dgm:pt>
    <dgm:pt modelId="{DFA729BC-960E-4084-AA4C-2CBF8E8D07DB}" type="pres">
      <dgm:prSet presAssocID="{8643DD2C-DDD4-40C7-9DA2-5243DE14187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6E6F06-81C7-44E2-8203-8758032500DC}" type="pres">
      <dgm:prSet presAssocID="{8CAC5F04-5F4A-40A4-8B22-D8596B61C4B3}" presName="spacer" presStyleCnt="0"/>
      <dgm:spPr/>
    </dgm:pt>
    <dgm:pt modelId="{1BF686DE-2471-4377-B380-E3D936BF2BC9}" type="pres">
      <dgm:prSet presAssocID="{0BAA1211-DEBC-4AB6-9CFD-AF5D16FC59D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44463D-FE9A-4424-AE7A-52E7EE93EA5E}" type="pres">
      <dgm:prSet presAssocID="{0BAA1211-DEBC-4AB6-9CFD-AF5D16FC59D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14A1111-C895-4F6B-B632-8D72382C38D6}" type="presOf" srcId="{752022E6-83A0-49B1-9B2C-E200F83B401D}" destId="{7044463D-FE9A-4424-AE7A-52E7EE93EA5E}" srcOrd="0" destOrd="4" presId="urn:microsoft.com/office/officeart/2005/8/layout/vList2"/>
    <dgm:cxn modelId="{EDCCA116-D866-44C1-8015-69EE3E87F1F5}" type="presOf" srcId="{7D56E58B-6606-4ADE-A493-CC98FC8F42CF}" destId="{7044463D-FE9A-4424-AE7A-52E7EE93EA5E}" srcOrd="0" destOrd="1" presId="urn:microsoft.com/office/officeart/2005/8/layout/vList2"/>
    <dgm:cxn modelId="{04D2FB5F-3308-43CA-826C-6527949B7CA1}" type="presOf" srcId="{6CA9526A-A11E-4AC3-91C0-BE128908155D}" destId="{7044463D-FE9A-4424-AE7A-52E7EE93EA5E}" srcOrd="0" destOrd="6" presId="urn:microsoft.com/office/officeart/2005/8/layout/vList2"/>
    <dgm:cxn modelId="{5C5FEF41-2811-42B3-ABAF-D7ED4B425917}" srcId="{0BAA1211-DEBC-4AB6-9CFD-AF5D16FC59D0}" destId="{7AAA4735-3EA7-45FA-891D-B55C6194075A}" srcOrd="3" destOrd="0" parTransId="{56A58701-EFF4-4B4C-8EB7-CAC94B876C37}" sibTransId="{3B2D2773-1122-41C3-B451-138CA84F3490}"/>
    <dgm:cxn modelId="{C426C842-362A-4CEA-BA1F-BAD94625117E}" type="presOf" srcId="{8643DD2C-DDD4-40C7-9DA2-5243DE141872}" destId="{DFA729BC-960E-4084-AA4C-2CBF8E8D07DB}" srcOrd="0" destOrd="0" presId="urn:microsoft.com/office/officeart/2005/8/layout/vList2"/>
    <dgm:cxn modelId="{E2455645-4817-4180-8332-E316A014A8EF}" srcId="{0BAA1211-DEBC-4AB6-9CFD-AF5D16FC59D0}" destId="{6CA9526A-A11E-4AC3-91C0-BE128908155D}" srcOrd="6" destOrd="0" parTransId="{71E5703F-D59F-472B-8F56-CC4643CF625E}" sibTransId="{E2ED9D28-11DD-485F-85D0-933487213961}"/>
    <dgm:cxn modelId="{0E24946E-AAE6-4B1E-BEFA-1BE9ED40C801}" srcId="{0BAA1211-DEBC-4AB6-9CFD-AF5D16FC59D0}" destId="{752022E6-83A0-49B1-9B2C-E200F83B401D}" srcOrd="4" destOrd="0" parTransId="{F3225AA5-B550-42A4-BDF6-C7109D7F2E1E}" sibTransId="{BE3005E1-AEE5-4A7C-93D3-B3EC08874D29}"/>
    <dgm:cxn modelId="{D39ADE50-920D-4215-895D-7A8A8BDFD3D9}" srcId="{0672D5F9-8BD2-48DC-AFEA-D32822610ACD}" destId="{0BAA1211-DEBC-4AB6-9CFD-AF5D16FC59D0}" srcOrd="1" destOrd="0" parTransId="{156C1913-15FF-4124-BB51-E1032EE2C716}" sibTransId="{8EC554C1-AF74-43B5-9E95-183A46D99379}"/>
    <dgm:cxn modelId="{D863E750-3465-4A37-9934-388AFB3DDC4C}" srcId="{0BAA1211-DEBC-4AB6-9CFD-AF5D16FC59D0}" destId="{7D56E58B-6606-4ADE-A493-CC98FC8F42CF}" srcOrd="1" destOrd="0" parTransId="{704AF3FC-E832-4D76-9BB5-8DC468C957FC}" sibTransId="{83FCDB8B-63DC-43F9-AA62-0DAB938671EE}"/>
    <dgm:cxn modelId="{2AB5F97A-A10D-4F87-B3E6-60DD2C001F7F}" type="presOf" srcId="{7AAA4735-3EA7-45FA-891D-B55C6194075A}" destId="{7044463D-FE9A-4424-AE7A-52E7EE93EA5E}" srcOrd="0" destOrd="3" presId="urn:microsoft.com/office/officeart/2005/8/layout/vList2"/>
    <dgm:cxn modelId="{57F14F7C-5286-4761-939A-E92B5AA84872}" srcId="{0BAA1211-DEBC-4AB6-9CFD-AF5D16FC59D0}" destId="{0468F208-CF00-4CC2-B975-DCB1A2997BE8}" srcOrd="5" destOrd="0" parTransId="{557E631B-7D37-4614-884E-D4DBE228C1CF}" sibTransId="{761E0E75-4080-4189-B0B7-D71C95CA9F86}"/>
    <dgm:cxn modelId="{2EDB2489-EA84-42C5-8068-AA201E3CB323}" srcId="{0BAA1211-DEBC-4AB6-9CFD-AF5D16FC59D0}" destId="{30185AF4-EF30-4C9B-8AC7-006EB5EC6A00}" srcOrd="7" destOrd="0" parTransId="{8DE0286F-9E7D-4F97-ACF8-80467948EBF3}" sibTransId="{F9845939-0F07-4F56-856D-0D9E75A64C82}"/>
    <dgm:cxn modelId="{AC29499C-7833-49F9-84C9-DF4A29371358}" type="presOf" srcId="{0672D5F9-8BD2-48DC-AFEA-D32822610ACD}" destId="{764C1619-0431-48BD-BB7A-EEFB4B2E24B8}" srcOrd="0" destOrd="0" presId="urn:microsoft.com/office/officeart/2005/8/layout/vList2"/>
    <dgm:cxn modelId="{0CD1F99E-55ED-43FC-A2B3-A8D99260B744}" srcId="{0672D5F9-8BD2-48DC-AFEA-D32822610ACD}" destId="{8643DD2C-DDD4-40C7-9DA2-5243DE141872}" srcOrd="0" destOrd="0" parTransId="{BFC43A24-0BC0-453A-96A2-3E4A48868386}" sibTransId="{8CAC5F04-5F4A-40A4-8B22-D8596B61C4B3}"/>
    <dgm:cxn modelId="{1C4E24B0-9958-47A2-B48C-14C86502C36C}" srcId="{0BAA1211-DEBC-4AB6-9CFD-AF5D16FC59D0}" destId="{47031D47-36B5-4A49-B164-5C2BECBA40A8}" srcOrd="0" destOrd="0" parTransId="{3616E832-3044-43BD-AACA-76FEA392709A}" sibTransId="{3A1B60E9-1E2B-4EF9-807A-D3250DA93D6F}"/>
    <dgm:cxn modelId="{403B98B8-81CC-4CB6-B0C6-CE7AC513A93E}" type="presOf" srcId="{47031D47-36B5-4A49-B164-5C2BECBA40A8}" destId="{7044463D-FE9A-4424-AE7A-52E7EE93EA5E}" srcOrd="0" destOrd="0" presId="urn:microsoft.com/office/officeart/2005/8/layout/vList2"/>
    <dgm:cxn modelId="{D68DCBCD-0F4A-4D60-A53E-4701F7D8C6EF}" srcId="{0BAA1211-DEBC-4AB6-9CFD-AF5D16FC59D0}" destId="{5DBFEE1A-C3D2-4630-828E-2DC295A19B4F}" srcOrd="2" destOrd="0" parTransId="{8FFB440A-861C-4AF2-853F-27AA4C33C77A}" sibTransId="{BF39F21E-99FB-4EC1-811D-0FECE1B93850}"/>
    <dgm:cxn modelId="{855CADD8-8AD3-4222-AFFA-357CFB9174C2}" type="presOf" srcId="{0BAA1211-DEBC-4AB6-9CFD-AF5D16FC59D0}" destId="{1BF686DE-2471-4377-B380-E3D936BF2BC9}" srcOrd="0" destOrd="0" presId="urn:microsoft.com/office/officeart/2005/8/layout/vList2"/>
    <dgm:cxn modelId="{A443CBDC-EBB5-4382-84E8-3457C50B1102}" type="presOf" srcId="{0468F208-CF00-4CC2-B975-DCB1A2997BE8}" destId="{7044463D-FE9A-4424-AE7A-52E7EE93EA5E}" srcOrd="0" destOrd="5" presId="urn:microsoft.com/office/officeart/2005/8/layout/vList2"/>
    <dgm:cxn modelId="{EE05E0EA-A93E-46C6-BD90-5D9E4530F071}" type="presOf" srcId="{30185AF4-EF30-4C9B-8AC7-006EB5EC6A00}" destId="{7044463D-FE9A-4424-AE7A-52E7EE93EA5E}" srcOrd="0" destOrd="7" presId="urn:microsoft.com/office/officeart/2005/8/layout/vList2"/>
    <dgm:cxn modelId="{86205BF1-5B88-4BE2-9B83-3C44EE2212C9}" type="presOf" srcId="{5DBFEE1A-C3D2-4630-828E-2DC295A19B4F}" destId="{7044463D-FE9A-4424-AE7A-52E7EE93EA5E}" srcOrd="0" destOrd="2" presId="urn:microsoft.com/office/officeart/2005/8/layout/vList2"/>
    <dgm:cxn modelId="{0E0924B5-CEE5-4E5E-9E9B-70FC2F62E945}" type="presParOf" srcId="{764C1619-0431-48BD-BB7A-EEFB4B2E24B8}" destId="{DFA729BC-960E-4084-AA4C-2CBF8E8D07DB}" srcOrd="0" destOrd="0" presId="urn:microsoft.com/office/officeart/2005/8/layout/vList2"/>
    <dgm:cxn modelId="{46801030-CAB1-4389-B3BE-95352F32D002}" type="presParOf" srcId="{764C1619-0431-48BD-BB7A-EEFB4B2E24B8}" destId="{516E6F06-81C7-44E2-8203-8758032500DC}" srcOrd="1" destOrd="0" presId="urn:microsoft.com/office/officeart/2005/8/layout/vList2"/>
    <dgm:cxn modelId="{DF8F01B6-4497-432C-9A68-6CAB818B6B51}" type="presParOf" srcId="{764C1619-0431-48BD-BB7A-EEFB4B2E24B8}" destId="{1BF686DE-2471-4377-B380-E3D936BF2BC9}" srcOrd="2" destOrd="0" presId="urn:microsoft.com/office/officeart/2005/8/layout/vList2"/>
    <dgm:cxn modelId="{B90A278A-84A4-4EEA-AF6E-25DB94BAAD09}" type="presParOf" srcId="{764C1619-0431-48BD-BB7A-EEFB4B2E24B8}" destId="{7044463D-FE9A-4424-AE7A-52E7EE93EA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130000-7F3F-4535-8B6B-DD446FC1E8EE}">
      <dsp:nvSpPr>
        <dsp:cNvPr id="0" name=""/>
        <dsp:cNvSpPr/>
      </dsp:nvSpPr>
      <dsp:spPr>
        <a:xfrm>
          <a:off x="0" y="1010412"/>
          <a:ext cx="9418320" cy="2020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baseline="0" dirty="0"/>
            <a:t>R Shiny Tips and Tricks:</a:t>
          </a:r>
          <a:br>
            <a:rPr lang="en-US" sz="5400" kern="1200" baseline="0" dirty="0"/>
          </a:br>
          <a:r>
            <a:rPr lang="en-US" sz="5400" kern="1200" baseline="0" dirty="0"/>
            <a:t>An App Store Project Demo</a:t>
          </a:r>
          <a:endParaRPr lang="en-US" sz="5400" kern="1200" dirty="0"/>
        </a:p>
      </dsp:txBody>
      <dsp:txXfrm>
        <a:off x="59188" y="1069600"/>
        <a:ext cx="9299944" cy="1902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78177"/>
          <a:ext cx="5990135" cy="74353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In Practice:</a:t>
          </a:r>
          <a:endParaRPr lang="en-US" sz="3100" kern="1200" dirty="0"/>
        </a:p>
      </dsp:txBody>
      <dsp:txXfrm>
        <a:off x="36296" y="114473"/>
        <a:ext cx="5917543" cy="670943"/>
      </dsp:txXfrm>
    </dsp:sp>
    <dsp:sp modelId="{1BF686DE-2471-4377-B380-E3D936BF2BC9}">
      <dsp:nvSpPr>
        <dsp:cNvPr id="0" name=""/>
        <dsp:cNvSpPr/>
      </dsp:nvSpPr>
      <dsp:spPr>
        <a:xfrm>
          <a:off x="0" y="910992"/>
          <a:ext cx="5990135" cy="74353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Multiple choices for CSS:</a:t>
          </a:r>
          <a:endParaRPr lang="en-US" sz="3100" kern="1200" dirty="0"/>
        </a:p>
      </dsp:txBody>
      <dsp:txXfrm>
        <a:off x="36296" y="947288"/>
        <a:ext cx="5917543" cy="670943"/>
      </dsp:txXfrm>
    </dsp:sp>
    <dsp:sp modelId="{7044463D-FE9A-4424-AE7A-52E7EE93EA5E}">
      <dsp:nvSpPr>
        <dsp:cNvPr id="0" name=""/>
        <dsp:cNvSpPr/>
      </dsp:nvSpPr>
      <dsp:spPr>
        <a:xfrm>
          <a:off x="0" y="1654527"/>
          <a:ext cx="5990135" cy="352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Inside specific elements of the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In the header element of your main app body.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Personal and separate stylesheet and reference.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654527"/>
        <a:ext cx="5990135" cy="35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757"/>
          <a:ext cx="5990135" cy="69556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In Practice:</a:t>
          </a:r>
          <a:endParaRPr lang="en-US" sz="2900" kern="1200" dirty="0"/>
        </a:p>
      </dsp:txBody>
      <dsp:txXfrm>
        <a:off x="33955" y="36712"/>
        <a:ext cx="5922225" cy="627655"/>
      </dsp:txXfrm>
    </dsp:sp>
    <dsp:sp modelId="{1BF686DE-2471-4377-B380-E3D936BF2BC9}">
      <dsp:nvSpPr>
        <dsp:cNvPr id="0" name=""/>
        <dsp:cNvSpPr/>
      </dsp:nvSpPr>
      <dsp:spPr>
        <a:xfrm>
          <a:off x="0" y="781842"/>
          <a:ext cx="5990135" cy="69556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Multiple choices for CSS:</a:t>
          </a:r>
          <a:endParaRPr lang="en-US" sz="2900" kern="1200" dirty="0"/>
        </a:p>
      </dsp:txBody>
      <dsp:txXfrm>
        <a:off x="33955" y="815797"/>
        <a:ext cx="5922225" cy="627655"/>
      </dsp:txXfrm>
    </dsp:sp>
    <dsp:sp modelId="{7044463D-FE9A-4424-AE7A-52E7EE93EA5E}">
      <dsp:nvSpPr>
        <dsp:cNvPr id="0" name=""/>
        <dsp:cNvSpPr/>
      </dsp:nvSpPr>
      <dsp:spPr>
        <a:xfrm>
          <a:off x="0" y="1477407"/>
          <a:ext cx="5990135" cy="3781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 the header element of your main app body.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Personal and </a:t>
          </a:r>
          <a:r>
            <a:rPr lang="en-US" sz="2300" kern="1200" dirty="0" err="1">
              <a:solidFill>
                <a:schemeClr val="bg1"/>
              </a:solidFill>
            </a:rPr>
            <a:t>seperate</a:t>
          </a:r>
          <a:r>
            <a:rPr lang="en-US" sz="2300" kern="1200" dirty="0">
              <a:solidFill>
                <a:schemeClr val="bg1"/>
              </a:solidFill>
            </a:rPr>
            <a:t> stylesheet and reference.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477407"/>
        <a:ext cx="5990135" cy="3781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757"/>
          <a:ext cx="5990135" cy="69556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In Practice:</a:t>
          </a:r>
          <a:endParaRPr lang="en-US" sz="2900" kern="1200" dirty="0"/>
        </a:p>
      </dsp:txBody>
      <dsp:txXfrm>
        <a:off x="33955" y="36712"/>
        <a:ext cx="5922225" cy="627655"/>
      </dsp:txXfrm>
    </dsp:sp>
    <dsp:sp modelId="{1BF686DE-2471-4377-B380-E3D936BF2BC9}">
      <dsp:nvSpPr>
        <dsp:cNvPr id="0" name=""/>
        <dsp:cNvSpPr/>
      </dsp:nvSpPr>
      <dsp:spPr>
        <a:xfrm>
          <a:off x="0" y="781842"/>
          <a:ext cx="5990135" cy="69556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Multiple choices for CSS:</a:t>
          </a:r>
          <a:endParaRPr lang="en-US" sz="2900" kern="1200" dirty="0"/>
        </a:p>
      </dsp:txBody>
      <dsp:txXfrm>
        <a:off x="33955" y="815797"/>
        <a:ext cx="5922225" cy="627655"/>
      </dsp:txXfrm>
    </dsp:sp>
    <dsp:sp modelId="{7044463D-FE9A-4424-AE7A-52E7EE93EA5E}">
      <dsp:nvSpPr>
        <dsp:cNvPr id="0" name=""/>
        <dsp:cNvSpPr/>
      </dsp:nvSpPr>
      <dsp:spPr>
        <a:xfrm>
          <a:off x="0" y="1477407"/>
          <a:ext cx="5990135" cy="3781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Inside specific elements of the app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 the header element of your main app body.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Personal and separate stylesheet and reference. [www/main.css]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External Specialized Stylesheet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bg1"/>
              </a:solidFill>
            </a:rPr>
            <a:t>EPOC – Tailwind CSS</a:t>
          </a:r>
        </a:p>
      </dsp:txBody>
      <dsp:txXfrm>
        <a:off x="0" y="1477407"/>
        <a:ext cx="5990135" cy="3781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29BC-960E-4084-AA4C-2CBF8E8D07DB}">
      <dsp:nvSpPr>
        <dsp:cNvPr id="0" name=""/>
        <dsp:cNvSpPr/>
      </dsp:nvSpPr>
      <dsp:spPr>
        <a:xfrm>
          <a:off x="0" y="239907"/>
          <a:ext cx="5990135" cy="647595"/>
        </a:xfrm>
        <a:prstGeom prst="roundRect">
          <a:avLst/>
        </a:prstGeom>
        <a:solidFill>
          <a:srgbClr val="0070C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In Practice:</a:t>
          </a:r>
          <a:endParaRPr lang="en-US" sz="2700" kern="1200" dirty="0"/>
        </a:p>
      </dsp:txBody>
      <dsp:txXfrm>
        <a:off x="31613" y="271520"/>
        <a:ext cx="5926909" cy="584369"/>
      </dsp:txXfrm>
    </dsp:sp>
    <dsp:sp modelId="{1BF686DE-2471-4377-B380-E3D936BF2BC9}">
      <dsp:nvSpPr>
        <dsp:cNvPr id="0" name=""/>
        <dsp:cNvSpPr/>
      </dsp:nvSpPr>
      <dsp:spPr>
        <a:xfrm>
          <a:off x="0" y="965262"/>
          <a:ext cx="5990135" cy="647595"/>
        </a:xfrm>
        <a:prstGeom prst="roundRect">
          <a:avLst/>
        </a:prstGeom>
        <a:solidFill>
          <a:srgbClr val="00B0F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Multiple choices for CSS:</a:t>
          </a:r>
          <a:endParaRPr lang="en-US" sz="2700" kern="1200" dirty="0"/>
        </a:p>
      </dsp:txBody>
      <dsp:txXfrm>
        <a:off x="31613" y="996875"/>
        <a:ext cx="5926909" cy="584369"/>
      </dsp:txXfrm>
    </dsp:sp>
    <dsp:sp modelId="{7044463D-FE9A-4424-AE7A-52E7EE93EA5E}">
      <dsp:nvSpPr>
        <dsp:cNvPr id="0" name=""/>
        <dsp:cNvSpPr/>
      </dsp:nvSpPr>
      <dsp:spPr>
        <a:xfrm>
          <a:off x="0" y="1612857"/>
          <a:ext cx="5990135" cy="3409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External Specialized/Simplified Stylesheet</a:t>
          </a:r>
          <a:endParaRPr lang="en-US" sz="2100" kern="1200" dirty="0">
            <a:solidFill>
              <a:schemeClr val="bg1">
                <a:lumMod val="75000"/>
              </a:schemeClr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Tailwind CSS using class assignment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Inside specific elements of the app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Example picture of code. (EPOC)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In the header element of your main app body.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EPOC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Personal and separate stylesheet and reference.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bg1"/>
              </a:solidFill>
            </a:rPr>
            <a:t>EPOC</a:t>
          </a:r>
        </a:p>
      </dsp:txBody>
      <dsp:txXfrm>
        <a:off x="0" y="1612857"/>
        <a:ext cx="5990135" cy="3409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3523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0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9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2677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2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3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8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6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8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26B15BB-0B68-4ABC-8440-FC01E3972F05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0BCA627-E287-44F0-ABC0-ACB8D7765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hyperlink" Target="https://nerdcave.com/tailwind-cheat-sheet" TargetMode="Externa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tailwindcs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hiny.rstudio.com/articles/plot-cach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hiny.rstudio.com/articles/plot-cach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hinyapps.io/admin/#/tok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travis-ci.com/user/languages/r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hiny.rstudio.com/gallery/plot-plus-three-column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bmetenko/RShinyAppStor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metenko.shinyapps.io/RShinyAppStor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2C18C1-4D75-49D5-921C-78B5E25607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278995"/>
              </p:ext>
            </p:extLst>
          </p:nvPr>
        </p:nvGraphicFramePr>
        <p:xfrm>
          <a:off x="1622098" y="130858"/>
          <a:ext cx="9418320" cy="4041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D4F9168C-2421-420F-8366-997605603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572" y="3591481"/>
            <a:ext cx="9418321" cy="2685494"/>
          </a:xfrm>
        </p:spPr>
        <p:txBody>
          <a:bodyPr numCol="2">
            <a:normAutofit/>
          </a:bodyPr>
          <a:lstStyle/>
          <a:p>
            <a:r>
              <a:rPr lang="en-US" dirty="0"/>
              <a:t>Author: Bohdan Metenko</a:t>
            </a:r>
          </a:p>
          <a:p>
            <a:r>
              <a:rPr lang="en-US" sz="1900" dirty="0"/>
              <a:t>Thursday, August 15</a:t>
            </a:r>
            <a:r>
              <a:rPr lang="en-US" sz="1900" baseline="30000" dirty="0"/>
              <a:t>th</a:t>
            </a:r>
            <a:r>
              <a:rPr lang="en-US" sz="1900" dirty="0"/>
              <a:t>, 2019 &lt; &gt; 6:00pm</a:t>
            </a:r>
          </a:p>
          <a:p>
            <a:endParaRPr lang="en-US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PhillyR Meetup </a:t>
            </a:r>
          </a:p>
          <a:p>
            <a:r>
              <a:rPr lang="en-US" sz="1800" dirty="0"/>
              <a:t>Hosted by Slalom Consulting, </a:t>
            </a:r>
          </a:p>
          <a:p>
            <a:r>
              <a:rPr lang="en-US" sz="1800" dirty="0"/>
              <a:t>100 N 18</a:t>
            </a:r>
            <a:r>
              <a:rPr lang="en-US" sz="1800" baseline="30000" dirty="0"/>
              <a:t>th </a:t>
            </a:r>
            <a:r>
              <a:rPr lang="en-US" sz="1800" dirty="0"/>
              <a:t>St #2000, Philadelphia, PA</a:t>
            </a:r>
            <a:endParaRPr lang="en-US" sz="1800" baseline="30000" dirty="0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2CEAADB-3561-4929-8FFC-488AC37B0BF1}"/>
              </a:ext>
            </a:extLst>
          </p:cNvPr>
          <p:cNvSpPr/>
          <p:nvPr/>
        </p:nvSpPr>
        <p:spPr>
          <a:xfrm>
            <a:off x="1549236" y="3418610"/>
            <a:ext cx="4803940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7F788EB4-91E8-4B1F-83CB-EBB162489380}"/>
              </a:ext>
            </a:extLst>
          </p:cNvPr>
          <p:cNvSpPr/>
          <p:nvPr/>
        </p:nvSpPr>
        <p:spPr>
          <a:xfrm>
            <a:off x="1660197" y="3534331"/>
            <a:ext cx="4803940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152B9EA-B6B3-4A55-8824-51013E924CDC}"/>
              </a:ext>
            </a:extLst>
          </p:cNvPr>
          <p:cNvSpPr/>
          <p:nvPr/>
        </p:nvSpPr>
        <p:spPr>
          <a:xfrm>
            <a:off x="5975514" y="4878499"/>
            <a:ext cx="5118714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5DED94B8-E7DB-42D0-AF5D-A643CAED4CB9}"/>
              </a:ext>
            </a:extLst>
          </p:cNvPr>
          <p:cNvSpPr/>
          <p:nvPr/>
        </p:nvSpPr>
        <p:spPr>
          <a:xfrm>
            <a:off x="6086475" y="4994220"/>
            <a:ext cx="5118714" cy="134416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496496"/>
              </p:ext>
            </p:extLst>
          </p:nvPr>
        </p:nvGraphicFramePr>
        <p:xfrm>
          <a:off x="4532133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23A6BF9-4A53-4E2D-9CA7-A031D7D27E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58" y="2969212"/>
            <a:ext cx="513508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2536261"/>
              </p:ext>
            </p:extLst>
          </p:nvPr>
        </p:nvGraphicFramePr>
        <p:xfrm>
          <a:off x="4679060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6E093D-830B-408F-81A8-80EF1AE59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16" y="4208756"/>
            <a:ext cx="35433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52D8D-416F-4713-A25D-C7B777B6AA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639" y="4057097"/>
            <a:ext cx="3505200" cy="28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104692"/>
              </p:ext>
            </p:extLst>
          </p:nvPr>
        </p:nvGraphicFramePr>
        <p:xfrm>
          <a:off x="4679060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3AFE547-AF73-4721-90CB-1DA0FCD01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334" y="2631027"/>
            <a:ext cx="7096125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CD577-57B6-4F70-95C5-9896F82D4C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6773661" y="4296977"/>
            <a:ext cx="4501422" cy="175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734C39-809B-4337-8BAF-F6571184B3E2}"/>
              </a:ext>
            </a:extLst>
          </p:cNvPr>
          <p:cNvSpPr/>
          <p:nvPr/>
        </p:nvSpPr>
        <p:spPr>
          <a:xfrm>
            <a:off x="5155217" y="6138354"/>
            <a:ext cx="5144357" cy="64633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/>
              <a:t>More info at </a:t>
            </a:r>
            <a:r>
              <a:rPr lang="en-US" dirty="0">
                <a:hlinkClick r:id="rId9"/>
              </a:rPr>
              <a:t>https://tailwindcss.com/</a:t>
            </a:r>
            <a:endParaRPr lang="en-US" dirty="0"/>
          </a:p>
          <a:p>
            <a:pPr algn="ctr"/>
            <a:r>
              <a:rPr lang="en-US" dirty="0"/>
              <a:t>And </a:t>
            </a:r>
            <a:r>
              <a:rPr lang="en-US" dirty="0">
                <a:hlinkClick r:id="rId10"/>
              </a:rPr>
              <a:t>https://nerdcave.com/tailwind-cheat-sheet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4F5E6-A61C-4865-81CB-778C52C6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288" y="1289938"/>
            <a:ext cx="5426764" cy="20933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E668C-446A-4B4D-86B7-7D1443D3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66" y="3558791"/>
            <a:ext cx="400713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CAD12-FFDA-4FEC-A8C9-C1662424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8" y="150318"/>
            <a:ext cx="5426764" cy="113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D1CB4-BAF1-404F-A3BA-D846AB598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97" y="294898"/>
            <a:ext cx="3807668" cy="2760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B4C60-814C-489A-BA5E-D21FBAB33347}"/>
              </a:ext>
            </a:extLst>
          </p:cNvPr>
          <p:cNvSpPr txBox="1"/>
          <p:nvPr/>
        </p:nvSpPr>
        <p:spPr>
          <a:xfrm>
            <a:off x="1446932" y="4134213"/>
            <a:ext cx="3419475" cy="17543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Caveats:</a:t>
            </a:r>
          </a:p>
          <a:p>
            <a:r>
              <a:rPr lang="en-US" dirty="0">
                <a:solidFill>
                  <a:schemeClr val="tx1"/>
                </a:solidFill>
              </a:rPr>
              <a:t>Loading this stylesheet will override any default shiny CSS properties for elements like a, h1 to h5 tags.</a:t>
            </a:r>
          </a:p>
          <a:p>
            <a:r>
              <a:rPr lang="en-US" dirty="0">
                <a:solidFill>
                  <a:schemeClr val="tx1"/>
                </a:solidFill>
              </a:rPr>
              <a:t>May also take longer to load.</a:t>
            </a:r>
          </a:p>
        </p:txBody>
      </p:sp>
    </p:spTree>
    <p:extLst>
      <p:ext uri="{BB962C8B-B14F-4D97-AF65-F5344CB8AC3E}">
        <p14:creationId xmlns:p14="http://schemas.microsoft.com/office/powerpoint/2010/main" val="19010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5912-2FB6-4EC6-8C3C-15120AC9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class tag you want to assign CSS properties 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A5A7-B049-4F92-B26A-CBC0A227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86998" cy="5029200"/>
          </a:xfrm>
        </p:spPr>
        <p:txBody>
          <a:bodyPr>
            <a:normAutofit/>
          </a:bodyPr>
          <a:lstStyle/>
          <a:p>
            <a:r>
              <a:rPr lang="en-US" dirty="0"/>
              <a:t>Run your shiny app externally </a:t>
            </a:r>
          </a:p>
          <a:p>
            <a:r>
              <a:rPr lang="en-US" dirty="0"/>
              <a:t>Press F12</a:t>
            </a:r>
          </a:p>
          <a:p>
            <a:r>
              <a:rPr lang="en-US" dirty="0"/>
              <a:t>Click </a:t>
            </a:r>
          </a:p>
          <a:p>
            <a:r>
              <a:rPr lang="en-US" dirty="0"/>
              <a:t>and select the element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Right click your element and click inspect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3AC0-9412-48AA-B31C-8A079207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8" y="1682686"/>
            <a:ext cx="1226768" cy="78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7C7A8-F3D6-43A8-84AA-01ECCF08D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3" y="2647229"/>
            <a:ext cx="2743438" cy="4038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29937-D103-4185-8F56-DA2667357FA2}"/>
              </a:ext>
            </a:extLst>
          </p:cNvPr>
          <p:cNvCxnSpPr>
            <a:cxnSpLocks/>
          </p:cNvCxnSpPr>
          <p:nvPr/>
        </p:nvCxnSpPr>
        <p:spPr>
          <a:xfrm flipV="1">
            <a:off x="2148396" y="2734322"/>
            <a:ext cx="2121763" cy="18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886C1C-DFE0-424C-9A06-F26C00AEC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687207"/>
            <a:ext cx="5343525" cy="160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A87F-7F31-4CA6-9944-989125E8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18" y="3213159"/>
            <a:ext cx="2171888" cy="434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312265-BB36-4B92-B77D-09FF352C36C2}"/>
              </a:ext>
            </a:extLst>
          </p:cNvPr>
          <p:cNvSpPr txBox="1"/>
          <p:nvPr/>
        </p:nvSpPr>
        <p:spPr>
          <a:xfrm>
            <a:off x="7155581" y="1662272"/>
            <a:ext cx="4095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Add something new to your CSS file.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.box-header .box-title:hover {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color: black;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padding: 0.1em;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802223-0E04-4818-8D66-61C5EEDC7A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44" y="3804067"/>
            <a:ext cx="2110923" cy="43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607FB7-E59C-40B7-9FEF-3E194AB4F66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85356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5912-2FB6-4EC6-8C3C-15120AC9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Finding the class tag you want to assign CSS properties to.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EA5A7-B049-4F92-B26A-CBC0A2274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5029200"/>
          </a:xfrm>
        </p:spPr>
        <p:txBody>
          <a:bodyPr>
            <a:normAutofit/>
          </a:bodyPr>
          <a:lstStyle/>
          <a:p>
            <a:r>
              <a:rPr lang="en-US" dirty="0"/>
              <a:t>Run your shiny app externally </a:t>
            </a:r>
          </a:p>
          <a:p>
            <a:r>
              <a:rPr lang="en-US" dirty="0"/>
              <a:t>Press F12</a:t>
            </a:r>
          </a:p>
          <a:p>
            <a:r>
              <a:rPr lang="en-US" dirty="0"/>
              <a:t>Click </a:t>
            </a:r>
          </a:p>
          <a:p>
            <a:r>
              <a:rPr lang="en-US" dirty="0"/>
              <a:t>and select the element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Right click your element and click inspect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93AC0-9412-48AA-B31C-8A079207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78" y="1682686"/>
            <a:ext cx="1226768" cy="78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F7C7A8-F3D6-43A8-84AA-01ECCF08D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43" y="2638351"/>
            <a:ext cx="2743438" cy="4038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29937-D103-4185-8F56-DA2667357FA2}"/>
              </a:ext>
            </a:extLst>
          </p:cNvPr>
          <p:cNvCxnSpPr>
            <a:cxnSpLocks/>
          </p:cNvCxnSpPr>
          <p:nvPr/>
        </p:nvCxnSpPr>
        <p:spPr>
          <a:xfrm flipV="1">
            <a:off x="2148396" y="2734322"/>
            <a:ext cx="2121763" cy="186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886C1C-DFE0-424C-9A06-F26C00AEC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4687207"/>
            <a:ext cx="5343525" cy="160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A87F-7F31-4CA6-9944-989125E8E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18" y="3213159"/>
            <a:ext cx="2171888" cy="434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312265-BB36-4B92-B77D-09FF352C36C2}"/>
              </a:ext>
            </a:extLst>
          </p:cNvPr>
          <p:cNvSpPr txBox="1"/>
          <p:nvPr/>
        </p:nvSpPr>
        <p:spPr>
          <a:xfrm>
            <a:off x="7155581" y="1662272"/>
            <a:ext cx="4095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something new to your CSS file.</a:t>
            </a:r>
          </a:p>
          <a:p>
            <a:endParaRPr lang="en-US" dirty="0"/>
          </a:p>
          <a:p>
            <a:r>
              <a:rPr lang="en-US" dirty="0"/>
              <a:t>.box-header .box-title:hover {</a:t>
            </a:r>
          </a:p>
          <a:p>
            <a:endParaRPr lang="en-US" dirty="0"/>
          </a:p>
          <a:p>
            <a:r>
              <a:rPr lang="en-US" dirty="0"/>
              <a:t>color: black;</a:t>
            </a:r>
          </a:p>
          <a:p>
            <a:r>
              <a:rPr lang="en-US" dirty="0"/>
              <a:t>padding: 0.1em;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802223-0E04-4818-8D66-61C5EEDC7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44" y="3804067"/>
            <a:ext cx="2110923" cy="434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62617A-D902-4118-B53E-165444B3A3D3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47885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1D9A-CD18-416F-A7C9-63B3878D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3D7D-9357-465A-81F1-CB8FA36C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change some color or property that is locked in by the stylesheet provided by shiny, it may be useful to override it with:</a:t>
            </a:r>
          </a:p>
          <a:p>
            <a:r>
              <a:rPr lang="en-US" dirty="0"/>
              <a:t>color: blue</a:t>
            </a:r>
            <a:r>
              <a:rPr lang="en-US" dirty="0">
                <a:solidFill>
                  <a:srgbClr val="FF0000"/>
                </a:solidFill>
              </a:rPr>
              <a:t>!important</a:t>
            </a:r>
            <a:r>
              <a:rPr lang="en-US" dirty="0"/>
              <a:t>;</a:t>
            </a:r>
          </a:p>
          <a:p>
            <a:r>
              <a:rPr lang="en-US" dirty="0"/>
              <a:t>Another important point is that once you change and apply styles to one class of objects, they will all have those styles.</a:t>
            </a:r>
          </a:p>
          <a:p>
            <a:r>
              <a:rPr lang="en-US" dirty="0"/>
              <a:t>If this is not useful: </a:t>
            </a:r>
          </a:p>
          <a:p>
            <a:pPr lvl="1"/>
            <a:r>
              <a:rPr lang="en-US" dirty="0"/>
              <a:t>Make a new class for the element you care about and style it using .new-class { }</a:t>
            </a:r>
          </a:p>
          <a:p>
            <a:pPr lvl="1"/>
            <a:endParaRPr lang="en-US" dirty="0"/>
          </a:p>
          <a:p>
            <a:r>
              <a:rPr lang="en-US" dirty="0"/>
              <a:t>Adding JavaScript, jQuery, and HTML follows some of the rules mentioned, but would deserve their own talk and are worth learning more about.</a:t>
            </a:r>
          </a:p>
          <a:p>
            <a:r>
              <a:rPr lang="en-US" dirty="0"/>
              <a:t>CSS is just more manageable for most people.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17007-8196-4253-A71C-71C79C68D974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3534601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8F06A-7A96-4746-8AF4-39037D05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6879563" cy="1325562"/>
          </a:xfrm>
        </p:spPr>
        <p:txBody>
          <a:bodyPr/>
          <a:lstStyle/>
          <a:p>
            <a:r>
              <a:rPr lang="en-US" dirty="0"/>
              <a:t>Remember your cell phone?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99C03-AA5D-400F-A2B6-A2AAF1D28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015103" cy="5029200"/>
          </a:xfrm>
        </p:spPr>
        <p:txBody>
          <a:bodyPr>
            <a:normAutofit/>
          </a:bodyPr>
          <a:lstStyle/>
          <a:p>
            <a:r>
              <a:rPr lang="en-US" dirty="0"/>
              <a:t>Your shiny applications can be published to online services like shinyapps.io where they can be accessed from most devices by anyone.</a:t>
            </a:r>
          </a:p>
          <a:p>
            <a:r>
              <a:rPr lang="en-US" dirty="0"/>
              <a:t>To test how they will look on other machines, you can run your shiny app in an R session using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Prereq = { library(shiny) }</a:t>
            </a:r>
          </a:p>
          <a:p>
            <a:pPr lvl="1"/>
            <a:r>
              <a:rPr lang="en-US" b="1" dirty="0"/>
              <a:t>runApp(host="0.0.0.0", port=5050)</a:t>
            </a:r>
          </a:p>
          <a:p>
            <a:endParaRPr lang="en-US" dirty="0"/>
          </a:p>
          <a:p>
            <a:pPr lvl="1"/>
            <a:r>
              <a:rPr lang="en-US" dirty="0"/>
              <a:t>You’ll have to check for your IP address using ipconfig or ifconfig then connect to the app via a webpage URL such as 192.168.1.107:5050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the device you are using is connected to the same network, then there shouldn’t be any issues.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2AF361-6F29-45F2-9E02-655F2D76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35" y="0"/>
            <a:ext cx="31671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27CA31-BB34-4899-BFA5-CB2631F5AD3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415646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212B-E927-4D10-9089-38302412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5615178" cy="1325562"/>
          </a:xfrm>
        </p:spPr>
        <p:txBody>
          <a:bodyPr>
            <a:normAutofit fontScale="90000"/>
          </a:bodyPr>
          <a:lstStyle/>
          <a:p>
            <a:r>
              <a:rPr lang="en-US" dirty="0"/>
              <a:t>This helps us find interesting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6964-BFA1-4F5A-90A9-566A0B97E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6577203" cy="4351337"/>
          </a:xfrm>
        </p:spPr>
        <p:txBody>
          <a:bodyPr>
            <a:normAutofit/>
          </a:bodyPr>
          <a:lstStyle/>
          <a:p>
            <a:r>
              <a:rPr lang="en-US" dirty="0"/>
              <a:t>Such as incorrect plot scaling.</a:t>
            </a:r>
          </a:p>
          <a:p>
            <a:r>
              <a:rPr lang="en-US" dirty="0"/>
              <a:t>But the fix leads us into two more shiny tips:</a:t>
            </a:r>
          </a:p>
          <a:p>
            <a:r>
              <a:rPr lang="en-US" dirty="0"/>
              <a:t>renderUI (on the fly) based on conditions</a:t>
            </a:r>
          </a:p>
          <a:p>
            <a:pPr lvl="1"/>
            <a:r>
              <a:rPr lang="en-US" dirty="0"/>
              <a:t>Toggle a new plot to be rendered based on mobile checkbox state.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Said plot only contains the legend. (cowplot library required.)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F97DD-0271-44E6-989D-F3D5F309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435" y="0"/>
            <a:ext cx="316718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FE812D-9C13-4DAA-9460-2AA8418E4F6F}"/>
              </a:ext>
            </a:extLst>
          </p:cNvPr>
          <p:cNvSpPr txBox="1"/>
          <p:nvPr/>
        </p:nvSpPr>
        <p:spPr>
          <a:xfrm>
            <a:off x="7374673" y="4029352"/>
            <a:ext cx="1350228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 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4B629-C90F-44FF-9AEB-091DB3D40D78}"/>
              </a:ext>
            </a:extLst>
          </p:cNvPr>
          <p:cNvSpPr txBox="1"/>
          <p:nvPr/>
        </p:nvSpPr>
        <p:spPr>
          <a:xfrm>
            <a:off x="7374673" y="1028541"/>
            <a:ext cx="13502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Solution 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AB6B2-B936-4E53-9668-CD2438CF7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13" y="3672757"/>
            <a:ext cx="3657917" cy="1912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B06EA6-4368-4FDB-B451-42993277C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109" y="6100250"/>
            <a:ext cx="5578323" cy="701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108C1-F1E3-444C-AA59-18872D79334B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963158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5">
            <a:extLst>
              <a:ext uri="{FF2B5EF4-FFF2-40B4-BE49-F238E27FC236}">
                <a16:creationId xmlns:a16="http://schemas.microsoft.com/office/drawing/2014/main" id="{489AE6DA-A080-475C-BE02-EF343FBA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25F07E98-835E-42CA-A38E-C5DCBFB46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9A8CA288-31AA-42B8-9269-D421F3987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659E7-2A38-4AD3-AC0B-C2CCB3DB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70" y="643467"/>
            <a:ext cx="2576618" cy="557106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74B24B6-E323-4ADA-A090-543CDA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492" y="480060"/>
            <a:ext cx="500574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00A758-C81C-47AF-BED4-3AE13261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03" y="643467"/>
            <a:ext cx="2674112" cy="5571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2070DD-8ED1-4F50-A61C-47CC4C19E6B9}"/>
              </a:ext>
            </a:extLst>
          </p:cNvPr>
          <p:cNvSpPr/>
          <p:nvPr/>
        </p:nvSpPr>
        <p:spPr>
          <a:xfrm>
            <a:off x="4989829" y="2967335"/>
            <a:ext cx="1313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B2019-9DDD-4B3E-965A-060AA713F65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7605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95C1-8707-4759-BD38-ACEDAC9F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F5C7F-CA45-4928-BB5D-F921BD8E1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0.   </a:t>
            </a:r>
            <a:r>
              <a:rPr lang="en-US" sz="2400" dirty="0"/>
              <a:t>Intro to Shiny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App Overview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CSS styling and options.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Mobile considerations and splitting up plots.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Smaller Tips</a:t>
            </a:r>
          </a:p>
          <a:p>
            <a:pPr marL="400050" indent="-400050">
              <a:buFont typeface="+mj-lt"/>
              <a:buAutoNum type="arabicPeriod"/>
            </a:pPr>
            <a:r>
              <a:rPr lang="en-US" sz="2400" dirty="0"/>
              <a:t>Travis CI and requirements. (Continuous Deployment and Integration.)</a:t>
            </a:r>
          </a:p>
          <a:p>
            <a:pPr marL="400050" indent="-400050">
              <a:buFont typeface="+mj-lt"/>
              <a:buAutoNum type="arabicPeriod"/>
            </a:pPr>
            <a:endParaRPr lang="en-US" sz="2400" dirty="0"/>
          </a:p>
          <a:p>
            <a:pPr marL="400050" indent="-4000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525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6F4-2C06-4FA6-B4D8-7F3EC397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Smaller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412B-C07C-4264-AC26-3FC2B245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81175"/>
            <a:ext cx="4401509" cy="5029200"/>
          </a:xfrm>
        </p:spPr>
        <p:txBody>
          <a:bodyPr>
            <a:normAutofit/>
          </a:bodyPr>
          <a:lstStyle/>
          <a:p>
            <a:r>
              <a:rPr lang="en-US" sz="1500" dirty="0"/>
              <a:t>Plot caching.</a:t>
            </a:r>
          </a:p>
          <a:p>
            <a:pPr lvl="1"/>
            <a:r>
              <a:rPr lang="en-US" sz="1500" dirty="0"/>
              <a:t>Using renderCachedPlot(…) instead of renderPlot(…)</a:t>
            </a:r>
          </a:p>
          <a:p>
            <a:pPr lvl="1"/>
            <a:r>
              <a:rPr lang="en-US" sz="1500" dirty="0"/>
              <a:t>Specifying hashable elements for caching based on list of inputs</a:t>
            </a:r>
          </a:p>
          <a:p>
            <a:pPr lvl="1"/>
            <a:r>
              <a:rPr lang="en-US" sz="1500" dirty="0">
                <a:hlinkClick r:id="rId2"/>
              </a:rPr>
              <a:t>https://shiny.rstudio.com/articles/plot-caching.html</a:t>
            </a:r>
            <a:endParaRPr lang="en-US" sz="1500" dirty="0"/>
          </a:p>
          <a:p>
            <a:r>
              <a:rPr lang="en-US" sz="1500" dirty="0"/>
              <a:t>Taglists to plot multiple UI elements.</a:t>
            </a:r>
          </a:p>
          <a:p>
            <a:r>
              <a:rPr lang="en-US" sz="1500" dirty="0"/>
              <a:t>Highlighting information using KPI boxes.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Pivot table and scrollability.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[[</a:t>
            </a:r>
            <a:r>
              <a:rPr lang="en-US" sz="1500" dirty="0" err="1">
                <a:solidFill>
                  <a:schemeClr val="bg1">
                    <a:lumMod val="75000"/>
                  </a:schemeClr>
                </a:solidFill>
              </a:rPr>
              <a:t>ShinyWidgets</a:t>
            </a:r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]]?</a:t>
            </a:r>
          </a:p>
          <a:p>
            <a:r>
              <a:rPr lang="en-US" sz="1500" dirty="0">
                <a:solidFill>
                  <a:schemeClr val="bg1">
                    <a:lumMod val="75000"/>
                  </a:schemeClr>
                </a:solidFill>
              </a:rPr>
              <a:t>Maintaining a color theme.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76C59-5BA3-4157-9F75-7E45119E3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0954"/>
            <a:ext cx="4099645" cy="363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AE6B8-C0BA-4AA1-B55A-FEAD91CA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1" y="626586"/>
            <a:ext cx="6038850" cy="1133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3F0A9-C513-4E61-B342-555EEBAA3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4233"/>
            <a:ext cx="11283131" cy="1223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7526E-AACD-4A66-9DCD-5279027C8B7A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2308399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6F4-2C06-4FA6-B4D8-7F3EC397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1606948"/>
          </a:xfrm>
        </p:spPr>
        <p:txBody>
          <a:bodyPr>
            <a:normAutofit/>
          </a:bodyPr>
          <a:lstStyle/>
          <a:p>
            <a:r>
              <a:rPr lang="en-US" dirty="0"/>
              <a:t>Smaller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412B-C07C-4264-AC26-3FC2B245E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619626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Plot caching.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Using renderCachedPlot(…) instead of renderPlot(…)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Specifying hashable elements for caching based on list of inputs</a:t>
            </a:r>
          </a:p>
          <a:p>
            <a:pPr lvl="1"/>
            <a:r>
              <a:rPr lang="en-US" sz="1200" dirty="0">
                <a:solidFill>
                  <a:schemeClr val="bg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https://shiny.rstudio.com/articles/plot-caching.html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Taglists to plot multiple UI elements.</a:t>
            </a:r>
          </a:p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Highlighting information using KPI boxes.</a:t>
            </a:r>
          </a:p>
          <a:p>
            <a:r>
              <a:rPr lang="en-US" sz="1600" dirty="0"/>
              <a:t>Pivot table and scrollability. (more niche)</a:t>
            </a:r>
          </a:p>
          <a:p>
            <a:pPr lvl="1"/>
            <a:r>
              <a:rPr lang="en-US" sz="1400" dirty="0"/>
              <a:t>Without these modifications, interactions with the rPivotTable tables overflow beyond page borders, and text isn’t visible in the main viewport.</a:t>
            </a:r>
          </a:p>
          <a:p>
            <a:r>
              <a:rPr lang="en-US" sz="1600" dirty="0"/>
              <a:t>Maintaining a color theme.   (less niche)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7FEEB-7F36-4BF3-A6E8-58C309F5A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65" y="3897297"/>
            <a:ext cx="2628899" cy="238121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E65617-F699-4A15-A5D3-025ED23BD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984BB3-3F46-4CAD-825A-7084D6FA13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861" y="1485013"/>
            <a:ext cx="3973908" cy="2085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6E0A5-3BAE-4AD9-BB0D-2CFFE4262095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897790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3521-17F2-4A0D-BCC8-569A01A9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10066035" cy="1325562"/>
          </a:xfrm>
        </p:spPr>
        <p:txBody>
          <a:bodyPr>
            <a:normAutofit/>
          </a:bodyPr>
          <a:lstStyle/>
          <a:p>
            <a:r>
              <a:rPr lang="en-US" dirty="0"/>
              <a:t>Travis CI</a:t>
            </a:r>
            <a:br>
              <a:rPr lang="en-US" dirty="0"/>
            </a:br>
            <a:r>
              <a:rPr lang="en-US" sz="3600" dirty="0"/>
              <a:t>(Continuous Deployment and Integration)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4F1D-0BAF-48D4-98C8-E48F9B32D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requirements:</a:t>
            </a:r>
          </a:p>
          <a:p>
            <a:pPr lvl="1"/>
            <a:r>
              <a:rPr lang="en-US" dirty="0"/>
              <a:t>YAML configuration file</a:t>
            </a:r>
          </a:p>
          <a:p>
            <a:pPr lvl="1"/>
            <a:r>
              <a:rPr lang="en-US" dirty="0"/>
              <a:t>Deploy script</a:t>
            </a:r>
          </a:p>
          <a:p>
            <a:pPr lvl="1"/>
            <a:r>
              <a:rPr lang="en-US" dirty="0"/>
              <a:t>Environmental Variables</a:t>
            </a:r>
          </a:p>
          <a:p>
            <a:r>
              <a:rPr lang="en-US" dirty="0"/>
              <a:t>Before starting, make sure to hook up your GitHub account with your Travis CI account and your shinyapps.io account.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24A13-56D3-48D6-81C2-430AE2E79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27" y="3895725"/>
            <a:ext cx="6267450" cy="2705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1EE36-2759-41AB-ADBD-BF4DFA843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4" y="6180137"/>
            <a:ext cx="2339543" cy="3810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C22D6B-595E-4B92-AE34-F43E872F98FB}"/>
              </a:ext>
            </a:extLst>
          </p:cNvPr>
          <p:cNvSpPr/>
          <p:nvPr/>
        </p:nvSpPr>
        <p:spPr>
          <a:xfrm>
            <a:off x="6410280" y="2199521"/>
            <a:ext cx="22829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https://travis-ci.org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F8B19-75EA-4B94-872C-77B5FC0665D7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1796206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7B98-996B-464F-9753-37045039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travis.yml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8376F-0A6F-4140-9AEE-E37918E4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6" y="184694"/>
            <a:ext cx="2258358" cy="64988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255F3-7C0A-4747-9EC1-6CB157F3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1828800"/>
            <a:ext cx="6015571" cy="4351337"/>
          </a:xfrm>
        </p:spPr>
        <p:txBody>
          <a:bodyPr>
            <a:normAutofit/>
          </a:bodyPr>
          <a:lstStyle/>
          <a:p>
            <a:r>
              <a:rPr lang="en-US" dirty="0"/>
              <a:t>Simple file specifying to Travis-CI what to install.</a:t>
            </a:r>
          </a:p>
          <a:p>
            <a:r>
              <a:rPr lang="en-US" dirty="0"/>
              <a:t>R version and package versions can be specified.</a:t>
            </a:r>
          </a:p>
          <a:p>
            <a:r>
              <a:rPr lang="en-US" dirty="0"/>
              <a:t>Last entry in the list is the shell deploy script to upload and re-deploy the shiny app.</a:t>
            </a:r>
          </a:p>
          <a:p>
            <a:r>
              <a:rPr lang="en-US" dirty="0"/>
              <a:t>Another Requirement:</a:t>
            </a:r>
          </a:p>
          <a:p>
            <a:r>
              <a:rPr lang="en-US" dirty="0"/>
              <a:t>A DESCRIPTION file: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FFD204-9513-46ED-A011-B101ED662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D5E104-BF6A-4895-AAFD-47AE7491AF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5290" y="4305110"/>
            <a:ext cx="3498396" cy="2187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5711F-A1C2-45AA-B292-EE04D4EF5209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38560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438D-FB3F-440E-8B5A-BECEB800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script (</a:t>
            </a:r>
            <a:r>
              <a:rPr lang="en-US" dirty="0" err="1"/>
              <a:t>deploy.R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96CB-B70E-43B6-BA39-1FE63BAF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5029199"/>
          </a:xfrm>
        </p:spPr>
        <p:txBody>
          <a:bodyPr/>
          <a:lstStyle/>
          <a:p>
            <a:r>
              <a:rPr lang="en-US" dirty="0"/>
              <a:t>Doesn’t have to be much more than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 the commented-out package_check.R file. </a:t>
            </a:r>
          </a:p>
          <a:p>
            <a:pPr lvl="1"/>
            <a:r>
              <a:rPr lang="en-US" dirty="0"/>
              <a:t>These packages are installed based on the YAML config file.</a:t>
            </a:r>
          </a:p>
          <a:p>
            <a:pPr lvl="2"/>
            <a:endParaRPr lang="en-US" dirty="0"/>
          </a:p>
          <a:p>
            <a:r>
              <a:rPr lang="en-US" dirty="0"/>
              <a:t>Travis can also be used to perform unit testing while/before deploying.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DE1FE-0485-4512-A8F9-6D39DF4D8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406" y="2293563"/>
            <a:ext cx="4839119" cy="1318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B8A82-C3CD-42C0-BA3D-B55BEC302061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A1CA2-6B92-4A52-A0DE-55AF4F56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03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0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CA81A-FF1F-4589-8C88-4C9BBF5CD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8925"/>
            <a:ext cx="11265763" cy="40290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357C-62B4-4158-A76B-F325183D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/>
              <a:t>You want to keep these private, otherwise anyone can publish anything to your account on shinyapps.io:</a:t>
            </a:r>
          </a:p>
          <a:p>
            <a:r>
              <a:rPr lang="en-US"/>
              <a:t>Found and editable on Travis CI settings of your repo.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93DF9-A641-449B-BB57-5EC1427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/>
              <a:t>Environmental Variables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A9238-6455-4B59-AAC2-8EAAD0016548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426407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357C-62B4-4158-A76B-F325183D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653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You want to keep these private, otherwise anyone can publish anything to your account on shinyapps.io: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Found and editable on Travis CI settings of your repo.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393DF9-A641-449B-BB57-5EC1427C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 dirty="0"/>
              <a:t>Environmental Variables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CF9172-EF6D-4A0F-B38D-38FB7C14BC10}"/>
              </a:ext>
            </a:extLst>
          </p:cNvPr>
          <p:cNvSpPr txBox="1">
            <a:spLocks/>
          </p:cNvSpPr>
          <p:nvPr/>
        </p:nvSpPr>
        <p:spPr>
          <a:xfrm>
            <a:off x="1255356" y="2894120"/>
            <a:ext cx="8595360" cy="2903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Tokens to add in can are listed here:</a:t>
            </a:r>
          </a:p>
          <a:p>
            <a:r>
              <a:rPr lang="en-US" dirty="0">
                <a:hlinkClick r:id="rId2"/>
              </a:rPr>
              <a:t>https://www.shinyapps.io/admin/#/tokens</a:t>
            </a:r>
            <a:endParaRPr lang="en-US" dirty="0"/>
          </a:p>
          <a:p>
            <a:r>
              <a:rPr lang="en-US" dirty="0"/>
              <a:t>(Not shown here for privacy reasons but refer to the previous slide and the deploy script after clicking show and show secret on this webpage.)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CAFA5-D8F8-48E6-95BE-3E92E4E4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48" y="4591692"/>
            <a:ext cx="4840644" cy="13229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0A53F7-9974-4EE4-A17C-3DC25AF76FF3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6DBCF-5511-4C73-9B55-132C3CB51E2D}"/>
              </a:ext>
            </a:extLst>
          </p:cNvPr>
          <p:cNvSpPr txBox="1"/>
          <p:nvPr/>
        </p:nvSpPr>
        <p:spPr>
          <a:xfrm>
            <a:off x="6108192" y="4740675"/>
            <a:ext cx="4944506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After everything is setup and saved, you can git commit and push your code and the Linux container that Travis runs should rebuild, test, and publish the changes you made.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9D32BB-E0E6-4A08-91A2-3EAFBF2F1FAC}"/>
              </a:ext>
            </a:extLst>
          </p:cNvPr>
          <p:cNvSpPr/>
          <p:nvPr/>
        </p:nvSpPr>
        <p:spPr>
          <a:xfrm>
            <a:off x="1261872" y="6581001"/>
            <a:ext cx="47436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More information at: </a:t>
            </a:r>
            <a:r>
              <a:rPr lang="en-US" sz="1200" dirty="0">
                <a:hlinkClick r:id="rId4"/>
              </a:rPr>
              <a:t>https://docs.travis-ci.com/user/languages/r/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934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F10CF-846D-4E89-92C1-8A6E072AD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E426B-A8B8-49DE-873F-D713D0E6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86341-FF96-4F90-9925-5AA3AA1E7980}"/>
              </a:ext>
            </a:extLst>
          </p:cNvPr>
          <p:cNvSpPr txBox="1"/>
          <p:nvPr/>
        </p:nvSpPr>
        <p:spPr>
          <a:xfrm>
            <a:off x="1412792" y="4800600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Ask now, or email me at</a:t>
            </a:r>
          </a:p>
          <a:p>
            <a:r>
              <a:rPr lang="en-US" dirty="0"/>
              <a:t>bohdanmetenko@outlook.com</a:t>
            </a:r>
          </a:p>
        </p:txBody>
      </p:sp>
    </p:spTree>
    <p:extLst>
      <p:ext uri="{BB962C8B-B14F-4D97-AF65-F5344CB8AC3E}">
        <p14:creationId xmlns:p14="http://schemas.microsoft.com/office/powerpoint/2010/main" val="8861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CF32-002E-410B-B2B2-CCEC09661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Introduction to Shiny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5725E-5EF0-4837-9F6A-98C2705AC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01509" cy="4351337"/>
          </a:xfrm>
        </p:spPr>
        <p:txBody>
          <a:bodyPr>
            <a:normAutofit/>
          </a:bodyPr>
          <a:lstStyle/>
          <a:p>
            <a:r>
              <a:rPr lang="en-US" dirty="0"/>
              <a:t>Shiny is an R package that helps build web-based applet-like functionality without the need for JavaScript, CSS, or HTML knowledge. </a:t>
            </a:r>
            <a:r>
              <a:rPr lang="en-US" sz="1600" dirty="0"/>
              <a:t>(It can help though.)</a:t>
            </a:r>
          </a:p>
          <a:p>
            <a:r>
              <a:rPr lang="en-US" dirty="0"/>
              <a:t>Enables interactivity for both you and the end-user.</a:t>
            </a:r>
          </a:p>
          <a:p>
            <a:r>
              <a:rPr lang="en-US" dirty="0"/>
              <a:t>Easily web-publishable.</a:t>
            </a:r>
          </a:p>
          <a:p>
            <a:r>
              <a:rPr lang="en-US" dirty="0"/>
              <a:t>Maintained by RStudio.</a:t>
            </a:r>
          </a:p>
          <a:p>
            <a:r>
              <a:rPr lang="en-US" dirty="0"/>
              <a:t>Is the basis for packages like ggthemeassist and esquisse.</a:t>
            </a:r>
          </a:p>
          <a:p>
            <a:r>
              <a:rPr lang="en-US" dirty="0"/>
              <a:t>Example: Next slide.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036893F-0952-4129-9E67-9DE30DE29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9948" y="1933575"/>
            <a:ext cx="3139389" cy="363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EDD9B-ECE2-493C-A961-F614F0184FF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#0</a:t>
            </a:r>
          </a:p>
        </p:txBody>
      </p:sp>
    </p:spTree>
    <p:extLst>
      <p:ext uri="{BB962C8B-B14F-4D97-AF65-F5344CB8AC3E}">
        <p14:creationId xmlns:p14="http://schemas.microsoft.com/office/powerpoint/2010/main" val="214264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FD7E4-D468-4566-A0E3-DC4221515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5049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 dirty="0">
                <a:solidFill>
                  <a:srgbClr val="FFFFFF"/>
                </a:solidFill>
              </a:rPr>
              <a:t>Example: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https://shiny.rstudio.com/gallery/plot-plus-three-columns.html</a:t>
            </a:r>
            <a:endParaRPr lang="en-US" sz="3400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27A80-988C-4139-9EE0-CB734B85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452"/>
            <a:ext cx="11001904" cy="48958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23A063C8-0C18-4E0A-A37E-BD41708DD7C3}"/>
              </a:ext>
            </a:extLst>
          </p:cNvPr>
          <p:cNvSpPr/>
          <p:nvPr/>
        </p:nvSpPr>
        <p:spPr>
          <a:xfrm>
            <a:off x="-1" y="4351338"/>
            <a:ext cx="11296651" cy="25066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Purpose: Visualization and Presentation of</a:t>
            </a:r>
          </a:p>
          <a:p>
            <a:pPr algn="ctr"/>
            <a:r>
              <a:rPr lang="en-US" dirty="0"/>
              <a:t>Apple App Store Data from 2017</a:t>
            </a:r>
          </a:p>
          <a:p>
            <a:pPr algn="ctr"/>
            <a:endParaRPr lang="en-US" dirty="0"/>
          </a:p>
          <a:p>
            <a:pPr algn="ctr"/>
            <a:r>
              <a:rPr lang="en-US" sz="1600" dirty="0"/>
              <a:t>(App Sizes, App Ratings, App Genre)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076E8-3CCB-4543-8F09-9D24713B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8576"/>
            <a:ext cx="5432488" cy="152400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/>
              <a:t>My Current App State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717549-CF7D-4215-B369-1926204D5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487" y="0"/>
            <a:ext cx="675951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11DA5D-7782-42C0-A7FD-AEFABE973244}"/>
              </a:ext>
            </a:extLst>
          </p:cNvPr>
          <p:cNvSpPr txBox="1"/>
          <p:nvPr/>
        </p:nvSpPr>
        <p:spPr>
          <a:xfrm>
            <a:off x="0" y="1533525"/>
            <a:ext cx="5432487" cy="2800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Code available at</a:t>
            </a:r>
          </a:p>
          <a:p>
            <a:r>
              <a:rPr lang="en-US" sz="1600" dirty="0">
                <a:hlinkClick r:id="rId3"/>
              </a:rPr>
              <a:t>https://www.github.com/bmetenko/RShinyAppStore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(Note: please run package_check.R before running the app from RStudio on your machine.)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Live version is published on </a:t>
            </a:r>
          </a:p>
          <a:p>
            <a:r>
              <a:rPr lang="en-US" sz="1600" u="sng" dirty="0">
                <a:hlinkClick r:id="rId4"/>
              </a:rPr>
              <a:t>https://bmetenko.shinyapps.io/RShinyAppStore/</a:t>
            </a:r>
            <a:endParaRPr lang="en-US" sz="1600" u="sng" dirty="0"/>
          </a:p>
          <a:p>
            <a:r>
              <a:rPr lang="en-US" sz="1600" dirty="0"/>
              <a:t>(Limited to the Free tier, so please everyone don’t jump on there at once.)</a:t>
            </a:r>
          </a:p>
        </p:txBody>
      </p:sp>
    </p:spTree>
    <p:extLst>
      <p:ext uri="{BB962C8B-B14F-4D97-AF65-F5344CB8AC3E}">
        <p14:creationId xmlns:p14="http://schemas.microsoft.com/office/powerpoint/2010/main" val="236248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Tips and Tricks #1:</a:t>
            </a:r>
            <a:br>
              <a:rPr lang="en-US" sz="3000" dirty="0"/>
            </a:br>
            <a:r>
              <a:rPr lang="en-US" sz="3000" dirty="0"/>
              <a:t>CSS styling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07102-F85E-465F-8C07-12AA168B3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8" y="1667744"/>
            <a:ext cx="6927007" cy="35327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8A57-D438-43C7-ADE0-A2DD41B6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Normal Shiny is plain.</a:t>
            </a:r>
          </a:p>
          <a:p>
            <a:r>
              <a:rPr lang="en-US" sz="1400" dirty="0"/>
              <a:t>(Kind of like this PowerPoint)</a:t>
            </a:r>
          </a:p>
          <a:p>
            <a:r>
              <a:rPr lang="en-US" sz="1600" dirty="0"/>
              <a:t>Overriding CSS can change that.</a:t>
            </a:r>
          </a:p>
          <a:p>
            <a:r>
              <a:rPr lang="en-US" sz="1600" dirty="0"/>
              <a:t>It helps you change colors, add hover over effects, create background gradients and the like.</a:t>
            </a:r>
          </a:p>
          <a:p>
            <a:r>
              <a:rPr lang="en-US" sz="1600" dirty="0"/>
              <a:t>A little bit of CSS knowhow is useful, but it is very easy for anyone to pick up.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D6BA4F2-960F-4FED-BEF1-C3436E715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E26DA-F46E-4BDC-8D14-EB44484FAF8E}"/>
              </a:ext>
            </a:extLst>
          </p:cNvPr>
          <p:cNvSpPr txBox="1"/>
          <p:nvPr/>
        </p:nvSpPr>
        <p:spPr>
          <a:xfrm>
            <a:off x="0" y="0"/>
            <a:ext cx="497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402900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E812C-A102-4562-A6B5-5E8450941B25}"/>
              </a:ext>
            </a:extLst>
          </p:cNvPr>
          <p:cNvSpPr/>
          <p:nvPr/>
        </p:nvSpPr>
        <p:spPr>
          <a:xfrm>
            <a:off x="-1" y="4448175"/>
            <a:ext cx="12191999" cy="2409825"/>
          </a:xfrm>
          <a:prstGeom prst="rect">
            <a:avLst/>
          </a:prstGeom>
          <a:solidFill>
            <a:srgbClr val="17375E"/>
          </a:solidFill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B0FF6-C25B-4579-A2A3-123B649EC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en-US"/>
              <a:t>With and Without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932A2-7800-400F-8F83-F52EC16CA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7"/>
          <a:stretch/>
        </p:blipFill>
        <p:spPr>
          <a:xfrm>
            <a:off x="1" y="0"/>
            <a:ext cx="11353800" cy="4448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E5986-3819-4371-8B6E-51BA4593856A}"/>
              </a:ext>
            </a:extLst>
          </p:cNvPr>
          <p:cNvSpPr txBox="1"/>
          <p:nvPr/>
        </p:nvSpPr>
        <p:spPr>
          <a:xfrm>
            <a:off x="4515774" y="5329922"/>
            <a:ext cx="316045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/>
              <a:t>Without 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BA9DB-6E65-4EBC-89B3-C9E8CD06DF42}"/>
              </a:ext>
            </a:extLst>
          </p:cNvPr>
          <p:cNvSpPr txBox="1"/>
          <p:nvPr/>
        </p:nvSpPr>
        <p:spPr>
          <a:xfrm>
            <a:off x="2868992" y="6122908"/>
            <a:ext cx="645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Caveat: Also using shinydashboard library for page theme.</a:t>
            </a:r>
          </a:p>
        </p:txBody>
      </p:sp>
    </p:spTree>
    <p:extLst>
      <p:ext uri="{BB962C8B-B14F-4D97-AF65-F5344CB8AC3E}">
        <p14:creationId xmlns:p14="http://schemas.microsoft.com/office/powerpoint/2010/main" val="251485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9DC26B-EFC6-4CB3-A386-1ADBA860D75C}"/>
              </a:ext>
            </a:extLst>
          </p:cNvPr>
          <p:cNvSpPr/>
          <p:nvPr/>
        </p:nvSpPr>
        <p:spPr>
          <a:xfrm>
            <a:off x="0" y="5575177"/>
            <a:ext cx="12192000" cy="128282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B085F-4AAD-42C5-A1EE-B1951379F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070"/>
          <a:stretch/>
        </p:blipFill>
        <p:spPr>
          <a:xfrm>
            <a:off x="0" y="29083"/>
            <a:ext cx="11296651" cy="5714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983B81-F742-4576-9C1E-9D2F0F595D1C}"/>
              </a:ext>
            </a:extLst>
          </p:cNvPr>
          <p:cNvSpPr txBox="1"/>
          <p:nvPr/>
        </p:nvSpPr>
        <p:spPr>
          <a:xfrm>
            <a:off x="4903433" y="5912988"/>
            <a:ext cx="2385134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With CSS</a:t>
            </a:r>
          </a:p>
        </p:txBody>
      </p:sp>
    </p:spTree>
    <p:extLst>
      <p:ext uri="{BB962C8B-B14F-4D97-AF65-F5344CB8AC3E}">
        <p14:creationId xmlns:p14="http://schemas.microsoft.com/office/powerpoint/2010/main" val="351946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9F0D-71AA-4EC6-9A35-DA710FD4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Tips and Tricks #1 | CSS styling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94AA9D8-5B9A-4A81-9B1B-9A64EC9BC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051094"/>
              </p:ext>
            </p:extLst>
          </p:nvPr>
        </p:nvGraphicFramePr>
        <p:xfrm>
          <a:off x="4658815" y="0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6A9AB5F-790C-40DB-938C-06528A6F55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5735" y="2426841"/>
            <a:ext cx="387629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59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1482</Words>
  <Application>Microsoft Office PowerPoint</Application>
  <PresentationFormat>Widescreen</PresentationFormat>
  <Paragraphs>235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Schoolbook</vt:lpstr>
      <vt:lpstr>Wingdings 2</vt:lpstr>
      <vt:lpstr>View</vt:lpstr>
      <vt:lpstr>PowerPoint Presentation</vt:lpstr>
      <vt:lpstr>Talk Outline</vt:lpstr>
      <vt:lpstr>Introduction to Shiny</vt:lpstr>
      <vt:lpstr>Example:  https://shiny.rstudio.com/gallery/plot-plus-three-columns.html</vt:lpstr>
      <vt:lpstr>My Current App State</vt:lpstr>
      <vt:lpstr>Tips and Tricks #1: CSS styling</vt:lpstr>
      <vt:lpstr>With and Without </vt:lpstr>
      <vt:lpstr>PowerPoint Presentation</vt:lpstr>
      <vt:lpstr>Tips and Tricks #1 | CSS styling</vt:lpstr>
      <vt:lpstr>Tips and Tricks #1 | CSS styling</vt:lpstr>
      <vt:lpstr>Tips and Tricks #1 | CSS styling</vt:lpstr>
      <vt:lpstr>Tips and Tricks #1 | CSS styling</vt:lpstr>
      <vt:lpstr>PowerPoint Presentation</vt:lpstr>
      <vt:lpstr>Finding the class tag you want to assign CSS properties to.</vt:lpstr>
      <vt:lpstr>Finding the class tag you want to assign CSS properties to.</vt:lpstr>
      <vt:lpstr>Important notes</vt:lpstr>
      <vt:lpstr>Remember your cell phone?</vt:lpstr>
      <vt:lpstr>This helps us find interesting problems…</vt:lpstr>
      <vt:lpstr>PowerPoint Presentation</vt:lpstr>
      <vt:lpstr>Smaller tips</vt:lpstr>
      <vt:lpstr>Smaller tips</vt:lpstr>
      <vt:lpstr>Travis CI (Continuous Deployment and Integration)</vt:lpstr>
      <vt:lpstr>.travis.yml file</vt:lpstr>
      <vt:lpstr>Deploy script (deploy.R)</vt:lpstr>
      <vt:lpstr>Environmental Variables</vt:lpstr>
      <vt:lpstr>Environmental Variables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Bohdan Metenko</dc:creator>
  <cp:lastModifiedBy>Bohdan Metenko</cp:lastModifiedBy>
  <cp:revision>25</cp:revision>
  <dcterms:created xsi:type="dcterms:W3CDTF">2019-08-15T02:53:15Z</dcterms:created>
  <dcterms:modified xsi:type="dcterms:W3CDTF">2019-08-15T03:34:40Z</dcterms:modified>
</cp:coreProperties>
</file>